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2" r:id="rId2"/>
    <p:sldId id="264" r:id="rId3"/>
    <p:sldId id="265" r:id="rId4"/>
    <p:sldId id="266" r:id="rId5"/>
    <p:sldId id="287" r:id="rId6"/>
    <p:sldId id="269" r:id="rId7"/>
    <p:sldId id="270" r:id="rId8"/>
    <p:sldId id="272" r:id="rId9"/>
    <p:sldId id="271" r:id="rId10"/>
    <p:sldId id="273" r:id="rId11"/>
    <p:sldId id="274" r:id="rId12"/>
    <p:sldId id="275" r:id="rId13"/>
    <p:sldId id="268" r:id="rId14"/>
    <p:sldId id="276" r:id="rId15"/>
    <p:sldId id="278" r:id="rId16"/>
    <p:sldId id="281" r:id="rId17"/>
    <p:sldId id="284" r:id="rId18"/>
    <p:sldId id="279" r:id="rId19"/>
    <p:sldId id="285" r:id="rId20"/>
    <p:sldId id="283" r:id="rId21"/>
    <p:sldId id="280"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8EAAB9-662A-1F58-8DEE-8E18D429C532}" v="67" dt="2025-04-08T18:30:00.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5223" autoAdjust="0"/>
  </p:normalViewPr>
  <p:slideViewPr>
    <p:cSldViewPr snapToGrid="0">
      <p:cViewPr varScale="1">
        <p:scale>
          <a:sx n="88" d="100"/>
          <a:sy n="88" d="100"/>
        </p:scale>
        <p:origin x="2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1FBBE-940B-4F73-BEC6-8ABF3F3F2BE5}" type="datetimeFigureOut">
              <a:rPr lang="en-IN" smtClean="0"/>
              <a:t>08-04-2025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19B2F-5374-4662-9C35-466E6BD80928}" type="slidenum">
              <a:rPr lang="en-IN" smtClean="0"/>
              <a:t>‹#›</a:t>
            </a:fld>
            <a:endParaRPr lang="en-IN"/>
          </a:p>
        </p:txBody>
      </p:sp>
    </p:spTree>
    <p:extLst>
      <p:ext uri="{BB962C8B-B14F-4D97-AF65-F5344CB8AC3E}">
        <p14:creationId xmlns:p14="http://schemas.microsoft.com/office/powerpoint/2010/main" val="3532614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C19B2F-5374-4662-9C35-466E6BD80928}" type="slidenum">
              <a:rPr lang="en-IN" smtClean="0"/>
              <a:t>2</a:t>
            </a:fld>
            <a:endParaRPr lang="en-IN"/>
          </a:p>
        </p:txBody>
      </p:sp>
    </p:spTree>
    <p:extLst>
      <p:ext uri="{BB962C8B-B14F-4D97-AF65-F5344CB8AC3E}">
        <p14:creationId xmlns:p14="http://schemas.microsoft.com/office/powerpoint/2010/main" val="952127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C19B2F-5374-4662-9C35-466E6BD80928}" type="slidenum">
              <a:rPr lang="en-IN" smtClean="0"/>
              <a:t>11</a:t>
            </a:fld>
            <a:endParaRPr lang="en-IN"/>
          </a:p>
        </p:txBody>
      </p:sp>
    </p:spTree>
    <p:extLst>
      <p:ext uri="{BB962C8B-B14F-4D97-AF65-F5344CB8AC3E}">
        <p14:creationId xmlns:p14="http://schemas.microsoft.com/office/powerpoint/2010/main" val="187034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C19B2F-5374-4662-9C35-466E6BD80928}" type="slidenum">
              <a:rPr lang="en-IN" smtClean="0"/>
              <a:t>20</a:t>
            </a:fld>
            <a:endParaRPr lang="en-IN"/>
          </a:p>
        </p:txBody>
      </p:sp>
    </p:spTree>
    <p:extLst>
      <p:ext uri="{BB962C8B-B14F-4D97-AF65-F5344CB8AC3E}">
        <p14:creationId xmlns:p14="http://schemas.microsoft.com/office/powerpoint/2010/main" val="31109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5474-87C7-6140-3FDE-012F02285E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D6D6E1-CFF6-6BE8-36C3-EB3A9704EA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88E68B-0B0C-1321-4143-585C3111F01C}"/>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5" name="Footer Placeholder 4">
            <a:extLst>
              <a:ext uri="{FF2B5EF4-FFF2-40B4-BE49-F238E27FC236}">
                <a16:creationId xmlns:a16="http://schemas.microsoft.com/office/drawing/2014/main" id="{867505BF-CC92-22B9-2A9E-4AF153566E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201BE0-9E7A-91CD-1912-A48AEC127783}"/>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360694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7CE6-555C-60E8-D6E5-F966CC085D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FBF1F5-F8E8-4BD0-AAF7-A121727B14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01A10-D58C-5935-1F81-80DE534CE524}"/>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5" name="Footer Placeholder 4">
            <a:extLst>
              <a:ext uri="{FF2B5EF4-FFF2-40B4-BE49-F238E27FC236}">
                <a16:creationId xmlns:a16="http://schemas.microsoft.com/office/drawing/2014/main" id="{31E3E008-4F91-6A41-1AA3-554F80782A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302D4D-0D2C-03D4-8A2D-42122192D3AC}"/>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1901701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E23D1-01DF-815C-107D-0780E622E2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CA0864-BE90-BB56-2BE8-8EEFE7A3D0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4320EB-8622-D99D-95B3-C6E851608980}"/>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5" name="Footer Placeholder 4">
            <a:extLst>
              <a:ext uri="{FF2B5EF4-FFF2-40B4-BE49-F238E27FC236}">
                <a16:creationId xmlns:a16="http://schemas.microsoft.com/office/drawing/2014/main" id="{F1F192FD-8CEB-E861-0098-48A6CFA777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EE4966-9097-BBDC-A4EF-211BAA389CB8}"/>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2282018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51D6-03A2-6579-4213-4B5DAB21C6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AB56B9-28DB-5759-0493-29F0608B4F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4723ED-C676-5C2C-303F-5B3079F46314}"/>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5" name="Footer Placeholder 4">
            <a:extLst>
              <a:ext uri="{FF2B5EF4-FFF2-40B4-BE49-F238E27FC236}">
                <a16:creationId xmlns:a16="http://schemas.microsoft.com/office/drawing/2014/main" id="{5E0E8B81-9B46-2B1A-66B3-146464D04E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CFE0D-CBA7-D20B-265C-B2B52E3EF1AA}"/>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1873080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AF0A-2514-174A-7107-F1745EA29C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A94DC60-6811-8F88-A8FF-32EEDAFD23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799C10-EBAA-5D47-55A3-D722CA1C01FD}"/>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5" name="Footer Placeholder 4">
            <a:extLst>
              <a:ext uri="{FF2B5EF4-FFF2-40B4-BE49-F238E27FC236}">
                <a16:creationId xmlns:a16="http://schemas.microsoft.com/office/drawing/2014/main" id="{BA901B8A-8E29-BF04-36DD-43AA316466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CB63F-99EE-E804-A613-A85ABD7EB20D}"/>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259937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11F6-D41E-5861-DE56-5EFD6F91E6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D2AE49-C4F6-F73D-196A-D2A77E0686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09BAD6-F285-CE70-9E5E-B1B2F179D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5BDC4C-D265-F6C9-9147-FFDC353ED5CF}"/>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6" name="Footer Placeholder 5">
            <a:extLst>
              <a:ext uri="{FF2B5EF4-FFF2-40B4-BE49-F238E27FC236}">
                <a16:creationId xmlns:a16="http://schemas.microsoft.com/office/drawing/2014/main" id="{4C3709A8-F69B-9B36-4BFF-E8DC5AB71D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44D352-D32B-9541-3E22-D98A582768AD}"/>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628288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B79E-8A59-F233-6053-04396471970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7B10AC-F32A-05A0-50BC-72EE298F1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A74D3A-5424-6ADB-9C78-074F6D3C0E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21C289-AC8E-B7FE-E1C0-3242BDF96D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2993CC-0490-8654-A8B8-F7F8BCD9C9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38B681A-7FF6-F498-3BFA-FBFD4EEFC0FA}"/>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8" name="Footer Placeholder 7">
            <a:extLst>
              <a:ext uri="{FF2B5EF4-FFF2-40B4-BE49-F238E27FC236}">
                <a16:creationId xmlns:a16="http://schemas.microsoft.com/office/drawing/2014/main" id="{7498D947-340A-9372-F16B-CBBB249E22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657B5A-8A88-75E2-C786-5BD4B6D83873}"/>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329946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C185-0EA0-80C5-141C-A1DEEBEB1A0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CF390B-B603-3269-A0DB-AC67293A6073}"/>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4" name="Footer Placeholder 3">
            <a:extLst>
              <a:ext uri="{FF2B5EF4-FFF2-40B4-BE49-F238E27FC236}">
                <a16:creationId xmlns:a16="http://schemas.microsoft.com/office/drawing/2014/main" id="{AC9B9E56-B972-1676-695A-C3DCB4304B8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7644CF3-21DB-8210-5D9F-E0A5502FB043}"/>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24728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60F959-C267-0450-E035-918217A9DDD9}"/>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3" name="Footer Placeholder 2">
            <a:extLst>
              <a:ext uri="{FF2B5EF4-FFF2-40B4-BE49-F238E27FC236}">
                <a16:creationId xmlns:a16="http://schemas.microsoft.com/office/drawing/2014/main" id="{3797F6B5-4BB4-01D1-BDAF-C8E74D282B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A2B4D7-29CA-5823-F99B-4D0C7D7E0411}"/>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1111669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58C7-8F21-E8C6-DB5D-F758A1850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56C225-6CC3-7A3D-3E42-C1C916D889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95EF4A-D37F-663E-74E6-601B18E64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7BF17-BD13-1BCD-81A9-2EBBC5EF4793}"/>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6" name="Footer Placeholder 5">
            <a:extLst>
              <a:ext uri="{FF2B5EF4-FFF2-40B4-BE49-F238E27FC236}">
                <a16:creationId xmlns:a16="http://schemas.microsoft.com/office/drawing/2014/main" id="{DF24EA46-5C7B-254F-56C5-4EEF9E16A2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645393-8C7B-3CEB-36DA-C1928E6862A2}"/>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206924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0C5E-AC14-F38C-A97E-76C8B6CEE5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0B6F02-ED84-0D4D-49F3-8DF8EBA47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B6DC1C9-95B6-FE8A-7793-2F4C8BC84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192F8-0053-6681-266B-E4BA04DA420D}"/>
              </a:ext>
            </a:extLst>
          </p:cNvPr>
          <p:cNvSpPr>
            <a:spLocks noGrp="1"/>
          </p:cNvSpPr>
          <p:nvPr>
            <p:ph type="dt" sz="half" idx="10"/>
          </p:nvPr>
        </p:nvSpPr>
        <p:spPr/>
        <p:txBody>
          <a:bodyPr/>
          <a:lstStyle/>
          <a:p>
            <a:fld id="{8A05EB4F-D9C1-4FCD-A99F-8FF30C94B41E}" type="datetimeFigureOut">
              <a:rPr lang="en-IN" smtClean="0"/>
              <a:t>08-04-2025</a:t>
            </a:fld>
            <a:endParaRPr lang="en-IN"/>
          </a:p>
        </p:txBody>
      </p:sp>
      <p:sp>
        <p:nvSpPr>
          <p:cNvPr id="6" name="Footer Placeholder 5">
            <a:extLst>
              <a:ext uri="{FF2B5EF4-FFF2-40B4-BE49-F238E27FC236}">
                <a16:creationId xmlns:a16="http://schemas.microsoft.com/office/drawing/2014/main" id="{CCCC1037-A0B8-0CCE-3104-DF9AC29408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423FB8-5B6E-DFAD-C3B0-85898EE9FFA5}"/>
              </a:ext>
            </a:extLst>
          </p:cNvPr>
          <p:cNvSpPr>
            <a:spLocks noGrp="1"/>
          </p:cNvSpPr>
          <p:nvPr>
            <p:ph type="sldNum" sz="quarter" idx="12"/>
          </p:nvPr>
        </p:nvSpPr>
        <p:spPr/>
        <p:txBody>
          <a:bodyPr/>
          <a:lstStyle/>
          <a:p>
            <a:fld id="{D745B8D0-A06B-4426-A473-553C22923465}" type="slidenum">
              <a:rPr lang="en-IN" smtClean="0"/>
              <a:t>‹#›</a:t>
            </a:fld>
            <a:endParaRPr lang="en-IN"/>
          </a:p>
        </p:txBody>
      </p:sp>
    </p:spTree>
    <p:extLst>
      <p:ext uri="{BB962C8B-B14F-4D97-AF65-F5344CB8AC3E}">
        <p14:creationId xmlns:p14="http://schemas.microsoft.com/office/powerpoint/2010/main" val="3714557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2D4555-0174-BDBD-0B9E-F696FB92DB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068584-A1CD-D8DF-9F64-B1E3EEE728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BFB4AE-8F89-1D08-BCCD-AFFFC34235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5EB4F-D9C1-4FCD-A99F-8FF30C94B41E}" type="datetimeFigureOut">
              <a:rPr lang="en-IN" smtClean="0"/>
              <a:t>08-04-2025</a:t>
            </a:fld>
            <a:endParaRPr lang="en-IN"/>
          </a:p>
        </p:txBody>
      </p:sp>
      <p:sp>
        <p:nvSpPr>
          <p:cNvPr id="5" name="Footer Placeholder 4">
            <a:extLst>
              <a:ext uri="{FF2B5EF4-FFF2-40B4-BE49-F238E27FC236}">
                <a16:creationId xmlns:a16="http://schemas.microsoft.com/office/drawing/2014/main" id="{DA3EB0A4-04BC-1779-64A2-24BF52D0B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FEA9E04-F32C-7C35-0493-77FDDAE5F9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5B8D0-A06B-4426-A473-553C22923465}" type="slidenum">
              <a:rPr lang="en-IN" smtClean="0"/>
              <a:t>‹#›</a:t>
            </a:fld>
            <a:endParaRPr lang="en-IN"/>
          </a:p>
        </p:txBody>
      </p:sp>
    </p:spTree>
    <p:extLst>
      <p:ext uri="{BB962C8B-B14F-4D97-AF65-F5344CB8AC3E}">
        <p14:creationId xmlns:p14="http://schemas.microsoft.com/office/powerpoint/2010/main" val="89711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A039E-1ABE-3E0B-7B22-9CF6AF79F56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8A80BBD3-7219-F228-9C6D-E403DE68849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43132" y="-60837"/>
            <a:ext cx="12191980" cy="6856718"/>
          </a:xfrm>
          <a:prstGeom prst="rect">
            <a:avLst/>
          </a:prstGeom>
        </p:spPr>
      </p:pic>
      <p:sp>
        <p:nvSpPr>
          <p:cNvPr id="11" name="TextBox 10">
            <a:extLst>
              <a:ext uri="{FF2B5EF4-FFF2-40B4-BE49-F238E27FC236}">
                <a16:creationId xmlns:a16="http://schemas.microsoft.com/office/drawing/2014/main" id="{7DF3F00F-6C3E-7680-56D5-71F09FFFCC6C}"/>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0FE6C5BB-3766-FC45-8589-9AA46686405C}"/>
              </a:ext>
            </a:extLst>
          </p:cNvPr>
          <p:cNvSpPr txBox="1"/>
          <p:nvPr/>
        </p:nvSpPr>
        <p:spPr>
          <a:xfrm>
            <a:off x="1441644" y="586238"/>
            <a:ext cx="7723682" cy="850746"/>
          </a:xfrm>
          <a:prstGeom prst="rect">
            <a:avLst/>
          </a:prstGeom>
          <a:noFill/>
        </p:spPr>
        <p:txBody>
          <a:bodyPr wrap="square" lIns="91440" tIns="45720" rIns="91440" bIns="45720" anchor="t">
            <a:spAutoFit/>
          </a:bodyPr>
          <a:lstStyle/>
          <a:p>
            <a:pPr>
              <a:lnSpc>
                <a:spcPts val="6937"/>
              </a:lnSpc>
            </a:pPr>
            <a:r>
              <a:rPr lang="en-US" sz="2800" b="1" dirty="0">
                <a:solidFill>
                  <a:srgbClr val="1B1B27"/>
                </a:solidFill>
                <a:latin typeface="Calibri"/>
                <a:ea typeface="Raleway"/>
                <a:cs typeface="Times New Roman"/>
                <a:sym typeface="Raleway"/>
              </a:rPr>
              <a:t>Applied Machine Learning</a:t>
            </a:r>
          </a:p>
        </p:txBody>
      </p:sp>
      <p:sp>
        <p:nvSpPr>
          <p:cNvPr id="6" name="TextBox 5">
            <a:extLst>
              <a:ext uri="{FF2B5EF4-FFF2-40B4-BE49-F238E27FC236}">
                <a16:creationId xmlns:a16="http://schemas.microsoft.com/office/drawing/2014/main" id="{138BE1D2-3E5F-1DC9-4B23-2DD784C47F5A}"/>
              </a:ext>
            </a:extLst>
          </p:cNvPr>
          <p:cNvSpPr txBox="1"/>
          <p:nvPr/>
        </p:nvSpPr>
        <p:spPr>
          <a:xfrm>
            <a:off x="1441644" y="1583872"/>
            <a:ext cx="3956957" cy="738664"/>
          </a:xfrm>
          <a:prstGeom prst="rect">
            <a:avLst/>
          </a:prstGeom>
          <a:noFill/>
        </p:spPr>
        <p:txBody>
          <a:bodyPr wrap="square" lIns="91440" tIns="45720" rIns="91440" bIns="45720" rtlCol="0" anchor="t">
            <a:spAutoFit/>
          </a:bodyPr>
          <a:lstStyle/>
          <a:p>
            <a:r>
              <a:rPr lang="en-US" b="1" dirty="0">
                <a:latin typeface="Times New Roman"/>
                <a:cs typeface="Times New Roman"/>
              </a:rPr>
              <a:t>              </a:t>
            </a:r>
            <a:r>
              <a:rPr lang="en-US" sz="2400" b="1" dirty="0">
                <a:latin typeface="Calibri"/>
                <a:ea typeface="Calibri"/>
                <a:cs typeface="Times New Roman"/>
              </a:rPr>
              <a:t> Assignment I</a:t>
            </a:r>
          </a:p>
          <a:p>
            <a:endParaRPr lang="en-IN" dirty="0"/>
          </a:p>
        </p:txBody>
      </p:sp>
      <p:sp>
        <p:nvSpPr>
          <p:cNvPr id="7" name="TextBox 6">
            <a:extLst>
              <a:ext uri="{FF2B5EF4-FFF2-40B4-BE49-F238E27FC236}">
                <a16:creationId xmlns:a16="http://schemas.microsoft.com/office/drawing/2014/main" id="{75914B65-1789-E9BF-11C5-D6C979F324E1}"/>
              </a:ext>
            </a:extLst>
          </p:cNvPr>
          <p:cNvSpPr txBox="1"/>
          <p:nvPr/>
        </p:nvSpPr>
        <p:spPr>
          <a:xfrm>
            <a:off x="4364940" y="4112188"/>
            <a:ext cx="2336242" cy="923330"/>
          </a:xfrm>
          <a:prstGeom prst="rect">
            <a:avLst/>
          </a:prstGeom>
          <a:noFill/>
        </p:spPr>
        <p:txBody>
          <a:bodyPr wrap="square" lIns="91440" tIns="45720" rIns="91440" bIns="45720" rtlCol="0" anchor="t">
            <a:spAutoFit/>
          </a:bodyPr>
          <a:lstStyle/>
          <a:p>
            <a:r>
              <a:rPr lang="en-US" b="1" dirty="0">
                <a:latin typeface="Times New Roman"/>
                <a:cs typeface="Times New Roman"/>
              </a:rPr>
              <a:t>Submitted by :</a:t>
            </a:r>
          </a:p>
          <a:p>
            <a:r>
              <a:rPr lang="en-US" dirty="0">
                <a:latin typeface="Times New Roman"/>
                <a:cs typeface="Times New Roman"/>
              </a:rPr>
              <a:t>Rajkumar Pandey</a:t>
            </a:r>
            <a:br>
              <a:rPr lang="en-US" dirty="0">
                <a:latin typeface="Times New Roman"/>
                <a:cs typeface="Times New Roman"/>
              </a:rPr>
            </a:br>
            <a:r>
              <a:rPr lang="en-US" dirty="0">
                <a:latin typeface="Times New Roman"/>
                <a:cs typeface="Times New Roman"/>
              </a:rPr>
              <a:t>SAP : 590011165</a:t>
            </a:r>
          </a:p>
        </p:txBody>
      </p:sp>
      <p:sp>
        <p:nvSpPr>
          <p:cNvPr id="8" name="TextBox 7">
            <a:extLst>
              <a:ext uri="{FF2B5EF4-FFF2-40B4-BE49-F238E27FC236}">
                <a16:creationId xmlns:a16="http://schemas.microsoft.com/office/drawing/2014/main" id="{ADFB68BB-4C17-BAD5-8AF1-70384AF04108}"/>
              </a:ext>
            </a:extLst>
          </p:cNvPr>
          <p:cNvSpPr txBox="1"/>
          <p:nvPr/>
        </p:nvSpPr>
        <p:spPr>
          <a:xfrm>
            <a:off x="668355" y="4107928"/>
            <a:ext cx="3000548" cy="646331"/>
          </a:xfrm>
          <a:prstGeom prst="rect">
            <a:avLst/>
          </a:prstGeom>
          <a:noFill/>
        </p:spPr>
        <p:txBody>
          <a:bodyPr wrap="square" lIns="91440" tIns="45720" rIns="91440" bIns="45720" rtlCol="0" anchor="t">
            <a:spAutoFit/>
          </a:bodyPr>
          <a:lstStyle/>
          <a:p>
            <a:r>
              <a:rPr lang="en-US" b="1" dirty="0">
                <a:latin typeface="Times New Roman"/>
                <a:cs typeface="Times New Roman"/>
              </a:rPr>
              <a:t>Submitted to:</a:t>
            </a:r>
          </a:p>
          <a:p>
            <a:r>
              <a:rPr lang="en-US" dirty="0">
                <a:latin typeface="Times New Roman"/>
                <a:cs typeface="Times New Roman"/>
              </a:rPr>
              <a:t>Dr. Tanupriya Choudhary </a:t>
            </a:r>
            <a:endParaRPr lang="en-IN" dirty="0">
              <a:latin typeface="Times New Roman"/>
              <a:cs typeface="Times New Roman"/>
            </a:endParaRPr>
          </a:p>
        </p:txBody>
      </p:sp>
      <p:pic>
        <p:nvPicPr>
          <p:cNvPr id="10" name="Picture 9">
            <a:extLst>
              <a:ext uri="{FF2B5EF4-FFF2-40B4-BE49-F238E27FC236}">
                <a16:creationId xmlns:a16="http://schemas.microsoft.com/office/drawing/2014/main" id="{E7C28F3B-F7D1-13E2-724B-6AAA7C1B02DE}"/>
              </a:ext>
            </a:extLst>
          </p:cNvPr>
          <p:cNvPicPr>
            <a:picLocks noChangeAspect="1"/>
          </p:cNvPicPr>
          <p:nvPr/>
        </p:nvPicPr>
        <p:blipFill>
          <a:blip r:embed="rId5"/>
          <a:stretch>
            <a:fillRect/>
          </a:stretch>
        </p:blipFill>
        <p:spPr>
          <a:xfrm>
            <a:off x="6084278" y="582484"/>
            <a:ext cx="5576136" cy="3547011"/>
          </a:xfrm>
          <a:prstGeom prst="rect">
            <a:avLst/>
          </a:prstGeom>
        </p:spPr>
      </p:pic>
      <p:pic>
        <p:nvPicPr>
          <p:cNvPr id="2" name="1">
            <a:hlinkClick r:id="" action="ppaction://media"/>
            <a:extLst>
              <a:ext uri="{FF2B5EF4-FFF2-40B4-BE49-F238E27FC236}">
                <a16:creationId xmlns:a16="http://schemas.microsoft.com/office/drawing/2014/main" id="{1C323104-2CF7-855A-5FA4-8DB58F5599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71970" y="4744450"/>
            <a:ext cx="375347" cy="406662"/>
          </a:xfrm>
          <a:prstGeom prst="rect">
            <a:avLst/>
          </a:prstGeom>
        </p:spPr>
      </p:pic>
    </p:spTree>
    <p:extLst>
      <p:ext uri="{BB962C8B-B14F-4D97-AF65-F5344CB8AC3E}">
        <p14:creationId xmlns:p14="http://schemas.microsoft.com/office/powerpoint/2010/main" val="31791617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E2226-66D0-C3CC-C069-9691A0B05921}"/>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E29DC8F5-A769-7890-B7BA-3A224781C87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12739AC6-50CA-698A-F825-123089DB8FD8}"/>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31618D17-4181-4098-2493-4B8670F506BE}"/>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6" name="TextBox 5">
            <a:extLst>
              <a:ext uri="{FF2B5EF4-FFF2-40B4-BE49-F238E27FC236}">
                <a16:creationId xmlns:a16="http://schemas.microsoft.com/office/drawing/2014/main" id="{B661AA16-B9BD-B298-A5BA-E2F49E19BDA0}"/>
              </a:ext>
            </a:extLst>
          </p:cNvPr>
          <p:cNvSpPr txBox="1"/>
          <p:nvPr/>
        </p:nvSpPr>
        <p:spPr>
          <a:xfrm>
            <a:off x="838200" y="580845"/>
            <a:ext cx="10910977" cy="5673156"/>
          </a:xfrm>
          <a:prstGeom prst="rect">
            <a:avLst/>
          </a:prstGeom>
          <a:noFill/>
        </p:spPr>
        <p:txBody>
          <a:bodyPr wrap="square" lIns="91440" tIns="45720" rIns="91440" bIns="45720" rtlCol="0" anchor="t">
            <a:spAutoFit/>
          </a:bodyPr>
          <a:lstStyle/>
          <a:p>
            <a:pPr>
              <a:lnSpc>
                <a:spcPct val="150000"/>
              </a:lnSpc>
            </a:pPr>
            <a:r>
              <a:rPr lang="en-US" sz="1400" b="1" dirty="0">
                <a:latin typeface="Times New Roman"/>
                <a:cs typeface="Times New Roman"/>
              </a:rPr>
              <a:t>Q-4 what is the use of training &amp; testing of data and in training and testing how random operator can be used?</a:t>
            </a:r>
          </a:p>
          <a:p>
            <a:pPr algn="l">
              <a:lnSpc>
                <a:spcPct val="150000"/>
              </a:lnSpc>
              <a:spcBef>
                <a:spcPts val="750"/>
              </a:spcBef>
              <a:spcAft>
                <a:spcPts val="600"/>
              </a:spcAft>
            </a:pPr>
            <a:r>
              <a:rPr lang="en-US" sz="1400" dirty="0">
                <a:latin typeface="Times New Roman" panose="02020603050405020304" pitchFamily="18" charset="0"/>
                <a:cs typeface="Times New Roman" panose="02020603050405020304" pitchFamily="18" charset="0"/>
              </a:rPr>
              <a:t>Ans: I</a:t>
            </a:r>
            <a:r>
              <a:rPr lang="en-US" sz="1400" b="0" i="0" dirty="0">
                <a:solidFill>
                  <a:srgbClr val="404040"/>
                </a:solidFill>
                <a:effectLst/>
                <a:latin typeface="Times New Roman" panose="02020603050405020304" pitchFamily="18" charset="0"/>
                <a:cs typeface="Times New Roman" panose="02020603050405020304" pitchFamily="18" charset="0"/>
              </a:rPr>
              <a:t>n machine learning, the process of training and testing data is essential for building and evaluating models. </a:t>
            </a:r>
            <a:r>
              <a:rPr lang="en-US" sz="1400" b="1" i="0" dirty="0">
                <a:solidFill>
                  <a:srgbClr val="001D35"/>
                </a:solidFill>
                <a:effectLst/>
                <a:latin typeface="Times New Roman" panose="02020603050405020304" pitchFamily="18" charset="0"/>
                <a:cs typeface="Times New Roman" panose="02020603050405020304" pitchFamily="18" charset="0"/>
              </a:rPr>
              <a:t> </a:t>
            </a:r>
          </a:p>
          <a:p>
            <a:pPr algn="l">
              <a:lnSpc>
                <a:spcPct val="150000"/>
              </a:lnSpc>
              <a:spcAft>
                <a:spcPts val="300"/>
              </a:spcAft>
              <a:buFont typeface="+mj-lt"/>
              <a:buAutoNum type="arabicPeriod"/>
            </a:pPr>
            <a:r>
              <a:rPr lang="en-US" sz="1400" b="1" i="0" dirty="0">
                <a:solidFill>
                  <a:srgbClr val="404040"/>
                </a:solidFill>
                <a:effectLst/>
                <a:latin typeface="Times New Roman" panose="02020603050405020304" pitchFamily="18" charset="0"/>
                <a:cs typeface="Times New Roman" panose="02020603050405020304" pitchFamily="18" charset="0"/>
              </a:rPr>
              <a:t>Training Data</a:t>
            </a:r>
            <a:r>
              <a:rPr lang="en-US" sz="14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lnSpc>
                <a:spcPct val="150000"/>
              </a:lnSpc>
              <a:spcBef>
                <a:spcPts val="300"/>
              </a:spcBef>
              <a:buFont typeface="+mj-lt"/>
              <a:buAutoNum type="arabicPeriod"/>
            </a:pPr>
            <a:r>
              <a:rPr lang="en-US" sz="1400" b="1" i="0" dirty="0">
                <a:solidFill>
                  <a:srgbClr val="404040"/>
                </a:solidFill>
                <a:effectLst/>
                <a:latin typeface="Times New Roman" panose="02020603050405020304" pitchFamily="18" charset="0"/>
                <a:cs typeface="Times New Roman" panose="02020603050405020304" pitchFamily="18" charset="0"/>
              </a:rPr>
              <a:t>Purpose</a:t>
            </a:r>
            <a:r>
              <a:rPr lang="en-US" sz="1400" b="0" i="0" dirty="0">
                <a:solidFill>
                  <a:srgbClr val="404040"/>
                </a:solidFill>
                <a:effectLst/>
                <a:latin typeface="Times New Roman" panose="02020603050405020304" pitchFamily="18" charset="0"/>
                <a:cs typeface="Times New Roman" panose="02020603050405020304" pitchFamily="18" charset="0"/>
              </a:rPr>
              <a:t>: Training data is used to teach the model to identify patterns, relationships, or features within the data. The model learns by adjusting its parameters (e.g., weights in a neural network) to reduce errors.</a:t>
            </a:r>
          </a:p>
          <a:p>
            <a:pPr marL="742950" lvl="1" indent="-285750" algn="l">
              <a:lnSpc>
                <a:spcPct val="150000"/>
              </a:lnSpc>
              <a:spcBef>
                <a:spcPts val="300"/>
              </a:spcBef>
              <a:buFont typeface="+mj-lt"/>
              <a:buAutoNum type="arabicPeriod"/>
            </a:pPr>
            <a:r>
              <a:rPr lang="en-US" sz="1400" b="1" i="0" dirty="0">
                <a:solidFill>
                  <a:srgbClr val="404040"/>
                </a:solidFill>
                <a:effectLst/>
                <a:latin typeface="Times New Roman" panose="02020603050405020304" pitchFamily="18" charset="0"/>
                <a:cs typeface="Times New Roman" panose="02020603050405020304" pitchFamily="18" charset="0"/>
              </a:rPr>
              <a:t>Use</a:t>
            </a:r>
            <a:r>
              <a:rPr lang="en-US" sz="1400" b="0" i="0" dirty="0">
                <a:solidFill>
                  <a:srgbClr val="404040"/>
                </a:solidFill>
                <a:effectLst/>
                <a:latin typeface="Times New Roman" panose="02020603050405020304" pitchFamily="18" charset="0"/>
                <a:cs typeface="Times New Roman" panose="02020603050405020304" pitchFamily="18" charset="0"/>
              </a:rPr>
              <a:t>: The model "learns" from the training data to make predictions or decisions.</a:t>
            </a:r>
          </a:p>
          <a:p>
            <a:pPr algn="l">
              <a:lnSpc>
                <a:spcPct val="150000"/>
              </a:lnSpc>
              <a:spcBef>
                <a:spcPts val="300"/>
              </a:spcBef>
              <a:spcAft>
                <a:spcPts val="300"/>
              </a:spcAft>
              <a:buFont typeface="+mj-lt"/>
              <a:buAutoNum type="arabicPeriod"/>
            </a:pPr>
            <a:r>
              <a:rPr lang="en-US" sz="1400" b="1" i="0" dirty="0">
                <a:solidFill>
                  <a:srgbClr val="404040"/>
                </a:solidFill>
                <a:effectLst/>
                <a:latin typeface="Times New Roman" panose="02020603050405020304" pitchFamily="18" charset="0"/>
                <a:cs typeface="Times New Roman" panose="02020603050405020304" pitchFamily="18" charset="0"/>
              </a:rPr>
              <a:t>Testing Data</a:t>
            </a:r>
            <a:r>
              <a:rPr lang="en-US" sz="14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lnSpc>
                <a:spcPct val="150000"/>
              </a:lnSpc>
              <a:spcBef>
                <a:spcPts val="300"/>
              </a:spcBef>
              <a:buFont typeface="+mj-lt"/>
              <a:buAutoNum type="arabicPeriod"/>
            </a:pPr>
            <a:r>
              <a:rPr lang="en-US" sz="1400" b="1" i="0" dirty="0">
                <a:solidFill>
                  <a:srgbClr val="404040"/>
                </a:solidFill>
                <a:effectLst/>
                <a:latin typeface="Times New Roman" panose="02020603050405020304" pitchFamily="18" charset="0"/>
                <a:cs typeface="Times New Roman" panose="02020603050405020304" pitchFamily="18" charset="0"/>
              </a:rPr>
              <a:t>Purpose</a:t>
            </a:r>
            <a:r>
              <a:rPr lang="en-US" sz="1400" b="0" i="0" dirty="0">
                <a:solidFill>
                  <a:srgbClr val="404040"/>
                </a:solidFill>
                <a:effectLst/>
                <a:latin typeface="Times New Roman" panose="02020603050405020304" pitchFamily="18" charset="0"/>
                <a:cs typeface="Times New Roman" panose="02020603050405020304" pitchFamily="18" charset="0"/>
              </a:rPr>
              <a:t>: Testing data is used to evaluate the model's performance on unseen data. It helps determine how well the model generalizes to new inputs.</a:t>
            </a:r>
          </a:p>
          <a:p>
            <a:pPr marL="742950" lvl="1" indent="-285750" algn="l">
              <a:lnSpc>
                <a:spcPct val="150000"/>
              </a:lnSpc>
              <a:spcBef>
                <a:spcPts val="300"/>
              </a:spcBef>
              <a:buFont typeface="+mj-lt"/>
              <a:buAutoNum type="arabicPeriod"/>
            </a:pPr>
            <a:r>
              <a:rPr lang="en-US" sz="1400" b="1" i="0" dirty="0">
                <a:solidFill>
                  <a:srgbClr val="404040"/>
                </a:solidFill>
                <a:effectLst/>
                <a:latin typeface="Times New Roman" panose="02020603050405020304" pitchFamily="18" charset="0"/>
                <a:cs typeface="Times New Roman" panose="02020603050405020304" pitchFamily="18" charset="0"/>
              </a:rPr>
              <a:t>Use</a:t>
            </a:r>
            <a:r>
              <a:rPr lang="en-US" sz="1400" b="0" i="0" dirty="0">
                <a:solidFill>
                  <a:srgbClr val="404040"/>
                </a:solidFill>
                <a:effectLst/>
                <a:latin typeface="Times New Roman" panose="02020603050405020304" pitchFamily="18" charset="0"/>
                <a:cs typeface="Times New Roman" panose="02020603050405020304" pitchFamily="18" charset="0"/>
              </a:rPr>
              <a:t>: The model's predictions on the testing data are compared to the actual values to measure accuracy, precision, recall, or other performance metrics.</a:t>
            </a:r>
          </a:p>
          <a:p>
            <a:pPr algn="l">
              <a:lnSpc>
                <a:spcPct val="150000"/>
              </a:lnSpc>
              <a:buNone/>
            </a:pPr>
            <a:r>
              <a:rPr lang="en-US" sz="1400" b="1" i="0" dirty="0">
                <a:solidFill>
                  <a:srgbClr val="404040"/>
                </a:solidFill>
                <a:effectLst/>
                <a:latin typeface="Times New Roman" panose="02020603050405020304" pitchFamily="18" charset="0"/>
                <a:cs typeface="Times New Roman" panose="02020603050405020304" pitchFamily="18" charset="0"/>
              </a:rPr>
              <a:t>Why Split Data into Training and Testing Sets?</a:t>
            </a:r>
          </a:p>
          <a:p>
            <a:pPr algn="l">
              <a:lnSpc>
                <a:spcPct val="150000"/>
              </a:lnSpc>
              <a:buFont typeface="Arial" panose="020B0604020202020204" pitchFamily="34" charset="0"/>
              <a:buChar char="•"/>
            </a:pPr>
            <a:r>
              <a:rPr lang="en-US" sz="1400" b="1" i="0" dirty="0">
                <a:solidFill>
                  <a:srgbClr val="404040"/>
                </a:solidFill>
                <a:effectLst/>
                <a:latin typeface="Times New Roman" panose="02020603050405020304" pitchFamily="18" charset="0"/>
                <a:cs typeface="Times New Roman" panose="02020603050405020304" pitchFamily="18" charset="0"/>
              </a:rPr>
              <a:t>Prevent Overfitting</a:t>
            </a:r>
            <a:r>
              <a:rPr lang="en-US" sz="1400" b="0" i="0" dirty="0">
                <a:solidFill>
                  <a:srgbClr val="404040"/>
                </a:solidFill>
                <a:effectLst/>
                <a:latin typeface="Times New Roman" panose="02020603050405020304" pitchFamily="18" charset="0"/>
                <a:cs typeface="Times New Roman" panose="02020603050405020304" pitchFamily="18" charset="0"/>
              </a:rPr>
              <a:t>: If a model is trained and evaluated on the same data, it may perform well on that data but fail to generalize to new, unseen data. Splitting the data ensures the model is tested on data it has never encountered.</a:t>
            </a:r>
          </a:p>
          <a:p>
            <a:pPr>
              <a:lnSpc>
                <a:spcPct val="150000"/>
              </a:lnSpc>
            </a:pPr>
            <a:endParaRPr lang="en-US" sz="1400" b="1" i="0" dirty="0">
              <a:solidFill>
                <a:srgbClr val="404040"/>
              </a:solidFill>
              <a:effectLst/>
              <a:latin typeface="Times New Roman" panose="02020603050405020304" pitchFamily="18" charset="0"/>
              <a:cs typeface="Times New Roman" panose="02020603050405020304" pitchFamily="18" charset="0"/>
            </a:endParaRPr>
          </a:p>
          <a:p>
            <a:pPr>
              <a:lnSpc>
                <a:spcPct val="150000"/>
              </a:lnSpc>
            </a:pPr>
            <a:endParaRPr lang="en-IN" sz="1400" dirty="0">
              <a:latin typeface="Times New Roman" panose="02020603050405020304" pitchFamily="18" charset="0"/>
              <a:cs typeface="Times New Roman" panose="02020603050405020304" pitchFamily="18" charset="0"/>
            </a:endParaRPr>
          </a:p>
        </p:txBody>
      </p:sp>
      <p:pic>
        <p:nvPicPr>
          <p:cNvPr id="2" name="5">
            <a:hlinkClick r:id="" action="ppaction://media"/>
            <a:extLst>
              <a:ext uri="{FF2B5EF4-FFF2-40B4-BE49-F238E27FC236}">
                <a16:creationId xmlns:a16="http://schemas.microsoft.com/office/drawing/2014/main" id="{8B43B00A-FE06-4600-D25E-EE2128515C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2929" y="4921901"/>
            <a:ext cx="417100" cy="490168"/>
          </a:xfrm>
          <a:prstGeom prst="rect">
            <a:avLst/>
          </a:prstGeom>
        </p:spPr>
      </p:pic>
    </p:spTree>
    <p:extLst>
      <p:ext uri="{BB962C8B-B14F-4D97-AF65-F5344CB8AC3E}">
        <p14:creationId xmlns:p14="http://schemas.microsoft.com/office/powerpoint/2010/main" val="48724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92402-5A6B-31D7-8B3B-0B0C2D594F6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B387539D-97F7-F134-1F7F-D78DADC71E5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70C63E6D-89A2-10E3-E3D8-289F50064851}"/>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C236A17D-C863-03A9-95D7-24B900AA87E2}"/>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6" name="TextBox 5">
            <a:extLst>
              <a:ext uri="{FF2B5EF4-FFF2-40B4-BE49-F238E27FC236}">
                <a16:creationId xmlns:a16="http://schemas.microsoft.com/office/drawing/2014/main" id="{F11F9E62-763C-D8BE-50C7-3BF505913050}"/>
              </a:ext>
            </a:extLst>
          </p:cNvPr>
          <p:cNvSpPr txBox="1"/>
          <p:nvPr/>
        </p:nvSpPr>
        <p:spPr>
          <a:xfrm>
            <a:off x="724619" y="310552"/>
            <a:ext cx="10880784" cy="3290581"/>
          </a:xfrm>
          <a:prstGeom prst="rect">
            <a:avLst/>
          </a:prstGeom>
          <a:noFill/>
        </p:spPr>
        <p:txBody>
          <a:bodyPr wrap="square" rtlCol="0">
            <a:spAutoFit/>
          </a:bodyPr>
          <a:lstStyle/>
          <a:p>
            <a:pPr>
              <a:lnSpc>
                <a:spcPct val="150000"/>
              </a:lnSpc>
            </a:pPr>
            <a:r>
              <a:rPr lang="en-US" sz="1400" b="1" i="0" dirty="0">
                <a:solidFill>
                  <a:srgbClr val="404040"/>
                </a:solidFill>
                <a:effectLst/>
                <a:latin typeface="Inter"/>
              </a:rPr>
              <a:t>Role of random operator in training and testing:</a:t>
            </a:r>
          </a:p>
          <a:p>
            <a:pPr>
              <a:lnSpc>
                <a:spcPct val="150000"/>
              </a:lnSpc>
            </a:pPr>
            <a:r>
              <a:rPr lang="en-US" sz="1400" b="0" i="0" dirty="0">
                <a:solidFill>
                  <a:srgbClr val="404040"/>
                </a:solidFill>
                <a:effectLst/>
                <a:latin typeface="Inter"/>
              </a:rPr>
              <a:t>A </a:t>
            </a:r>
            <a:r>
              <a:rPr lang="en-US" sz="1400" b="1" i="0" dirty="0">
                <a:solidFill>
                  <a:srgbClr val="404040"/>
                </a:solidFill>
                <a:effectLst/>
                <a:latin typeface="Inter"/>
              </a:rPr>
              <a:t>random operator</a:t>
            </a:r>
            <a:r>
              <a:rPr lang="en-US" sz="1400" b="0" i="0" dirty="0">
                <a:solidFill>
                  <a:srgbClr val="404040"/>
                </a:solidFill>
                <a:effectLst/>
                <a:latin typeface="Inter"/>
              </a:rPr>
              <a:t> is often used in the process of splitting data into training and testing sets.</a:t>
            </a:r>
          </a:p>
          <a:p>
            <a:pPr>
              <a:lnSpc>
                <a:spcPct val="150000"/>
              </a:lnSpc>
            </a:pPr>
            <a:r>
              <a:rPr lang="en-US" sz="1400" b="1" i="0" dirty="0">
                <a:solidFill>
                  <a:srgbClr val="404040"/>
                </a:solidFill>
                <a:effectLst/>
                <a:latin typeface="Inter"/>
              </a:rPr>
              <a:t>Random Splitting</a:t>
            </a:r>
            <a:r>
              <a:rPr lang="en-US" sz="1400" b="0" i="0" dirty="0">
                <a:solidFill>
                  <a:srgbClr val="404040"/>
                </a:solidFill>
                <a:effectLst/>
                <a:latin typeface="Inter"/>
              </a:rPr>
              <a:t>: Divides data into training/testing sets fairly.</a:t>
            </a:r>
          </a:p>
          <a:p>
            <a:pPr>
              <a:lnSpc>
                <a:spcPct val="150000"/>
              </a:lnSpc>
            </a:pPr>
            <a:r>
              <a:rPr lang="en-US" sz="1400" b="1" i="0" dirty="0">
                <a:solidFill>
                  <a:srgbClr val="404040"/>
                </a:solidFill>
                <a:effectLst/>
                <a:latin typeface="Inter"/>
              </a:rPr>
              <a:t>Reproducibility: </a:t>
            </a:r>
            <a:r>
              <a:rPr lang="en-US" sz="1400" b="0" i="0" dirty="0">
                <a:solidFill>
                  <a:srgbClr val="404040"/>
                </a:solidFill>
                <a:effectLst/>
                <a:latin typeface="Inter"/>
              </a:rPr>
              <a:t>Fixed seed (e.g., </a:t>
            </a:r>
            <a:r>
              <a:rPr lang="en-US" sz="1400" b="0" i="0" dirty="0" err="1">
                <a:solidFill>
                  <a:srgbClr val="404040"/>
                </a:solidFill>
                <a:effectLst/>
                <a:latin typeface="Inter"/>
              </a:rPr>
              <a:t>random_state</a:t>
            </a:r>
            <a:r>
              <a:rPr lang="en-US" sz="1400" b="0" i="0" dirty="0">
                <a:solidFill>
                  <a:srgbClr val="404040"/>
                </a:solidFill>
                <a:effectLst/>
                <a:latin typeface="Inter"/>
              </a:rPr>
              <a:t>=42) ensures consistent results.</a:t>
            </a:r>
          </a:p>
          <a:p>
            <a:pPr>
              <a:lnSpc>
                <a:spcPct val="150000"/>
              </a:lnSpc>
            </a:pPr>
            <a:r>
              <a:rPr lang="en-US" sz="1400" b="1" i="0" dirty="0">
                <a:solidFill>
                  <a:srgbClr val="404040"/>
                </a:solidFill>
                <a:effectLst/>
                <a:latin typeface="Inter"/>
              </a:rPr>
              <a:t>Prevents Bias</a:t>
            </a:r>
            <a:r>
              <a:rPr lang="en-US" sz="1400" b="0" i="0" dirty="0">
                <a:solidFill>
                  <a:srgbClr val="404040"/>
                </a:solidFill>
                <a:effectLst/>
                <a:latin typeface="Inter"/>
              </a:rPr>
              <a:t>: Avoids skewed splits from ordered data.</a:t>
            </a:r>
          </a:p>
          <a:p>
            <a:pPr>
              <a:lnSpc>
                <a:spcPct val="150000"/>
              </a:lnSpc>
            </a:pPr>
            <a:r>
              <a:rPr lang="en-US" sz="1400" b="1" i="0" dirty="0">
                <a:solidFill>
                  <a:srgbClr val="404040"/>
                </a:solidFill>
                <a:effectLst/>
                <a:latin typeface="Inter"/>
              </a:rPr>
              <a:t>Cross-Validation</a:t>
            </a:r>
            <a:r>
              <a:rPr lang="en-US" sz="1400" b="0" i="0" dirty="0">
                <a:solidFill>
                  <a:srgbClr val="404040"/>
                </a:solidFill>
                <a:effectLst/>
                <a:latin typeface="Inter"/>
              </a:rPr>
              <a:t>: Randomly creates subsets for robust evaluation.</a:t>
            </a:r>
          </a:p>
          <a:p>
            <a:pPr>
              <a:lnSpc>
                <a:spcPct val="150000"/>
              </a:lnSpc>
            </a:pPr>
            <a:r>
              <a:rPr lang="en-US" sz="1400" b="1" i="0" dirty="0">
                <a:solidFill>
                  <a:srgbClr val="404040"/>
                </a:solidFill>
                <a:effectLst/>
                <a:latin typeface="Inter"/>
              </a:rPr>
              <a:t>Parameter Initialization: </a:t>
            </a:r>
            <a:r>
              <a:rPr lang="en-US" sz="1400" b="0" i="0" dirty="0">
                <a:solidFill>
                  <a:srgbClr val="404040"/>
                </a:solidFill>
                <a:effectLst/>
                <a:latin typeface="Inter"/>
              </a:rPr>
              <a:t>Randomly sets model weights to avoid poor optima.</a:t>
            </a:r>
          </a:p>
          <a:p>
            <a:pPr>
              <a:lnSpc>
                <a:spcPct val="150000"/>
              </a:lnSpc>
            </a:pPr>
            <a:r>
              <a:rPr lang="en-US" sz="1400" b="1" i="0" dirty="0">
                <a:solidFill>
                  <a:srgbClr val="404040"/>
                </a:solidFill>
                <a:effectLst/>
                <a:latin typeface="Inter"/>
              </a:rPr>
              <a:t>Fair Testing: </a:t>
            </a:r>
            <a:r>
              <a:rPr lang="en-US" sz="1400" b="0" i="0" dirty="0">
                <a:solidFill>
                  <a:srgbClr val="404040"/>
                </a:solidFill>
                <a:effectLst/>
                <a:latin typeface="Inter"/>
              </a:rPr>
              <a:t>Ensures unbiased evaluation on unseen data. </a:t>
            </a:r>
          </a:p>
          <a:p>
            <a:pPr>
              <a:lnSpc>
                <a:spcPct val="150000"/>
              </a:lnSpc>
            </a:pPr>
            <a:r>
              <a:rPr lang="en-US" sz="1400" dirty="0">
                <a:solidFill>
                  <a:srgbClr val="404040"/>
                </a:solidFill>
                <a:latin typeface="Inter"/>
              </a:rPr>
              <a:t>Code:</a:t>
            </a:r>
          </a:p>
          <a:p>
            <a:pPr>
              <a:lnSpc>
                <a:spcPct val="150000"/>
              </a:lnSpc>
            </a:pPr>
            <a:endParaRPr lang="en-IN" sz="1400" dirty="0"/>
          </a:p>
        </p:txBody>
      </p:sp>
      <p:pic>
        <p:nvPicPr>
          <p:cNvPr id="5" name="Picture 4">
            <a:extLst>
              <a:ext uri="{FF2B5EF4-FFF2-40B4-BE49-F238E27FC236}">
                <a16:creationId xmlns:a16="http://schemas.microsoft.com/office/drawing/2014/main" id="{27011239-F1B1-067A-D231-73469EBA712B}"/>
              </a:ext>
            </a:extLst>
          </p:cNvPr>
          <p:cNvPicPr>
            <a:picLocks noChangeAspect="1"/>
          </p:cNvPicPr>
          <p:nvPr/>
        </p:nvPicPr>
        <p:blipFill>
          <a:blip r:embed="rId4"/>
          <a:stretch>
            <a:fillRect/>
          </a:stretch>
        </p:blipFill>
        <p:spPr>
          <a:xfrm>
            <a:off x="1019691" y="3259326"/>
            <a:ext cx="8779917" cy="2687149"/>
          </a:xfrm>
          <a:prstGeom prst="rect">
            <a:avLst/>
          </a:prstGeom>
        </p:spPr>
      </p:pic>
    </p:spTree>
    <p:extLst>
      <p:ext uri="{BB962C8B-B14F-4D97-AF65-F5344CB8AC3E}">
        <p14:creationId xmlns:p14="http://schemas.microsoft.com/office/powerpoint/2010/main" val="3466441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590DD-EF0D-7195-4140-01BE361A6E2C}"/>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2DBAB143-210B-D831-65A8-BE40E977164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3DD973BD-5003-5B3D-9F86-57771FB08F3C}"/>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7FF4C9B7-0426-693F-4011-22111C80391E}"/>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graphicFrame>
        <p:nvGraphicFramePr>
          <p:cNvPr id="5" name="Table 4">
            <a:extLst>
              <a:ext uri="{FF2B5EF4-FFF2-40B4-BE49-F238E27FC236}">
                <a16:creationId xmlns:a16="http://schemas.microsoft.com/office/drawing/2014/main" id="{9AE3B891-3D8C-C672-11B0-37CCB65A6AE4}"/>
              </a:ext>
            </a:extLst>
          </p:cNvPr>
          <p:cNvGraphicFramePr>
            <a:graphicFrameLocks noGrp="1"/>
          </p:cNvGraphicFramePr>
          <p:nvPr>
            <p:extLst>
              <p:ext uri="{D42A27DB-BD31-4B8C-83A1-F6EECF244321}">
                <p14:modId xmlns:p14="http://schemas.microsoft.com/office/powerpoint/2010/main" val="2090152491"/>
              </p:ext>
            </p:extLst>
          </p:nvPr>
        </p:nvGraphicFramePr>
        <p:xfrm>
          <a:off x="383876" y="846927"/>
          <a:ext cx="10515600" cy="4720768"/>
        </p:xfrm>
        <a:graphic>
          <a:graphicData uri="http://schemas.openxmlformats.org/drawingml/2006/table">
            <a:tbl>
              <a:tblPr/>
              <a:tblGrid>
                <a:gridCol w="3505200">
                  <a:extLst>
                    <a:ext uri="{9D8B030D-6E8A-4147-A177-3AD203B41FA5}">
                      <a16:colId xmlns:a16="http://schemas.microsoft.com/office/drawing/2014/main" val="3587553869"/>
                    </a:ext>
                  </a:extLst>
                </a:gridCol>
                <a:gridCol w="3505200">
                  <a:extLst>
                    <a:ext uri="{9D8B030D-6E8A-4147-A177-3AD203B41FA5}">
                      <a16:colId xmlns:a16="http://schemas.microsoft.com/office/drawing/2014/main" val="2164725359"/>
                    </a:ext>
                  </a:extLst>
                </a:gridCol>
                <a:gridCol w="3505200">
                  <a:extLst>
                    <a:ext uri="{9D8B030D-6E8A-4147-A177-3AD203B41FA5}">
                      <a16:colId xmlns:a16="http://schemas.microsoft.com/office/drawing/2014/main" val="3803625146"/>
                    </a:ext>
                  </a:extLst>
                </a:gridCol>
              </a:tblGrid>
              <a:tr h="464210">
                <a:tc>
                  <a:txBody>
                    <a:bodyPr/>
                    <a:lstStyle/>
                    <a:p>
                      <a:pPr algn="ctr" fontAlgn="base"/>
                      <a:r>
                        <a:rPr lang="en-IN" sz="1400" b="1" dirty="0">
                          <a:effectLst/>
                        </a:rPr>
                        <a:t>Aspect</a:t>
                      </a:r>
                    </a:p>
                  </a:txBody>
                  <a:tcPr marL="38100" marR="38100" marT="47625" marB="4762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IN" sz="1400" b="1" dirty="0">
                          <a:effectLst/>
                        </a:rPr>
                        <a:t>Sample Variance ( s</a:t>
                      </a:r>
                      <a:r>
                        <a:rPr lang="en-IN" sz="1400" b="1" baseline="30000" dirty="0">
                          <a:effectLst/>
                        </a:rPr>
                        <a:t>2</a:t>
                      </a:r>
                      <a:r>
                        <a:rPr lang="en-IN" sz="1400" b="1" dirty="0">
                          <a:effectLst/>
                        </a:rPr>
                        <a:t> )</a:t>
                      </a:r>
                    </a:p>
                  </a:txBody>
                  <a:tcPr marL="47625" marR="47625" marT="47625" marB="4762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IN" sz="1400" b="1">
                          <a:effectLst/>
                        </a:rPr>
                        <a:t>Population Variance ( </a:t>
                      </a:r>
                      <a:r>
                        <a:rPr lang="el-GR" sz="1400" b="1">
                          <a:effectLst/>
                        </a:rPr>
                        <a:t>σ</a:t>
                      </a:r>
                      <a:r>
                        <a:rPr lang="el-GR" sz="1400" b="1" baseline="30000">
                          <a:effectLst/>
                        </a:rPr>
                        <a:t>2</a:t>
                      </a:r>
                      <a:r>
                        <a:rPr lang="el-GR" sz="1400" b="1">
                          <a:effectLst/>
                        </a:rPr>
                        <a:t> )</a:t>
                      </a:r>
                    </a:p>
                  </a:txBody>
                  <a:tcPr marL="47625" marR="47625" marT="47625" marB="4762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415152576"/>
                  </a:ext>
                </a:extLst>
              </a:tr>
              <a:tr h="487134">
                <a:tc>
                  <a:txBody>
                    <a:bodyPr/>
                    <a:lstStyle/>
                    <a:p>
                      <a:pPr algn="ctr" fontAlgn="ctr"/>
                      <a:r>
                        <a:rPr lang="en-IN" sz="1250" b="1" dirty="0">
                          <a:effectLst/>
                        </a:rPr>
                        <a:t>Definition</a:t>
                      </a:r>
                      <a:endParaRPr lang="en-IN" sz="1250" b="0" dirty="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dirty="0"/>
                        <a:t>Measures the variance of a </a:t>
                      </a:r>
                      <a:r>
                        <a:rPr lang="en-US" sz="1400" b="1" dirty="0"/>
                        <a:t>sample</a:t>
                      </a:r>
                      <a:r>
                        <a:rPr lang="en-US" sz="1400" dirty="0"/>
                        <a:t> (subset of data) from a population.</a:t>
                      </a:r>
                      <a:endParaRPr lang="en-US" sz="1250" b="0" dirty="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dirty="0"/>
                        <a:t>Measures the variance of an entire </a:t>
                      </a:r>
                      <a:r>
                        <a:rPr lang="en-US" sz="1400" b="1" dirty="0"/>
                        <a:t>population</a:t>
                      </a:r>
                      <a:r>
                        <a:rPr lang="en-US" sz="1400" dirty="0"/>
                        <a:t> (all data points).</a:t>
                      </a:r>
                      <a:endParaRPr lang="en-US" sz="1250" b="0" dirty="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153219525"/>
                  </a:ext>
                </a:extLst>
              </a:tr>
              <a:tr h="487134">
                <a:tc>
                  <a:txBody>
                    <a:bodyPr/>
                    <a:lstStyle/>
                    <a:p>
                      <a:pPr algn="ctr" fontAlgn="ctr"/>
                      <a:r>
                        <a:rPr lang="en-IN" sz="1250" b="1">
                          <a:effectLst/>
                        </a:rPr>
                        <a:t>Formula</a:t>
                      </a:r>
                      <a:endParaRPr lang="en-IN" sz="1250" b="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endParaRPr lang="pt-BR" sz="1250" b="0" dirty="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rtl="0" fontAlgn="base">
                        <a:spcAft>
                          <a:spcPts val="750"/>
                        </a:spcAft>
                        <a:buNone/>
                      </a:pPr>
                      <a:endParaRPr lang="pt-BR" sz="1250" b="0" dirty="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776047148"/>
                  </a:ext>
                </a:extLst>
              </a:tr>
              <a:tr h="487134">
                <a:tc>
                  <a:txBody>
                    <a:bodyPr/>
                    <a:lstStyle/>
                    <a:p>
                      <a:pPr algn="ctr" fontAlgn="ctr"/>
                      <a:r>
                        <a:rPr lang="en-IN" sz="1250" b="1">
                          <a:effectLst/>
                        </a:rPr>
                        <a:t>Mean Used</a:t>
                      </a:r>
                      <a:endParaRPr lang="en-IN" sz="1250" b="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250" b="0" dirty="0">
                          <a:effectLst/>
                        </a:rPr>
                        <a:t>Sample mean (</a:t>
                      </a:r>
                      <a:r>
                        <a:rPr lang="en-IN" sz="1250" b="0" i="0" dirty="0">
                          <a:effectLst/>
                          <a:latin typeface="KaTeX_Main"/>
                        </a:rPr>
                        <a:t>xˉ</a:t>
                      </a:r>
                      <a:r>
                        <a:rPr lang="en-IN" sz="1250" b="0" dirty="0">
                          <a:effectLst/>
                        </a:rPr>
                        <a:t>)</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250" b="0">
                          <a:effectLst/>
                        </a:rPr>
                        <a:t>Population mean (</a:t>
                      </a:r>
                      <a:r>
                        <a:rPr lang="el-GR" sz="1250" b="0">
                          <a:effectLst/>
                        </a:rPr>
                        <a:t>μ)</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403084159"/>
                  </a:ext>
                </a:extLst>
              </a:tr>
              <a:tr h="487134">
                <a:tc>
                  <a:txBody>
                    <a:bodyPr/>
                    <a:lstStyle/>
                    <a:p>
                      <a:pPr algn="ctr" fontAlgn="ctr"/>
                      <a:r>
                        <a:rPr lang="en-IN" sz="1250" b="1" dirty="0">
                          <a:effectLst/>
                        </a:rPr>
                        <a:t>Denominator</a:t>
                      </a:r>
                      <a:endParaRPr lang="en-IN" sz="1250" b="0" dirty="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n − 1 (degrees of freedom)</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i="1">
                          <a:effectLst/>
                        </a:rPr>
                        <a:t>N </a:t>
                      </a:r>
                      <a:r>
                        <a:rPr lang="en-US" sz="1250" b="0">
                          <a:effectLst/>
                        </a:rPr>
                        <a:t>(total number of data points)</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683381634"/>
                  </a:ext>
                </a:extLst>
              </a:tr>
              <a:tr h="487134">
                <a:tc>
                  <a:txBody>
                    <a:bodyPr/>
                    <a:lstStyle/>
                    <a:p>
                      <a:pPr algn="ctr" fontAlgn="ctr"/>
                      <a:r>
                        <a:rPr lang="en-IN" sz="1250" b="1">
                          <a:effectLst/>
                        </a:rPr>
                        <a:t>Purpose</a:t>
                      </a:r>
                      <a:endParaRPr lang="en-IN" sz="1250" b="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Estimates the population variance from a sample</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Measures the true variance of the population</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603108972"/>
                  </a:ext>
                </a:extLst>
              </a:tr>
              <a:tr h="773684">
                <a:tc>
                  <a:txBody>
                    <a:bodyPr/>
                    <a:lstStyle/>
                    <a:p>
                      <a:pPr algn="ctr" fontAlgn="ctr"/>
                      <a:r>
                        <a:rPr lang="en-IN" sz="1250" b="1" dirty="0">
                          <a:effectLst/>
                        </a:rPr>
                        <a:t>Bias Adjustment</a:t>
                      </a:r>
                      <a:endParaRPr lang="en-IN" sz="1250" b="0" dirty="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Dividing by n − 1 corrects the bias in estimation</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No bias adjustment needed, uses entire population data</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480926656"/>
                  </a:ext>
                </a:extLst>
              </a:tr>
              <a:tr h="487134">
                <a:tc>
                  <a:txBody>
                    <a:bodyPr/>
                    <a:lstStyle/>
                    <a:p>
                      <a:pPr algn="ctr" fontAlgn="ctr"/>
                      <a:r>
                        <a:rPr lang="en-IN" sz="1250" b="1">
                          <a:effectLst/>
                        </a:rPr>
                        <a:t>Usage</a:t>
                      </a:r>
                      <a:endParaRPr lang="en-IN" sz="1250" b="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When only a subset of the population is available</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When the entire population data is available</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234207389"/>
                  </a:ext>
                </a:extLst>
              </a:tr>
              <a:tr h="487134">
                <a:tc>
                  <a:txBody>
                    <a:bodyPr/>
                    <a:lstStyle/>
                    <a:p>
                      <a:pPr algn="ctr" fontAlgn="ctr"/>
                      <a:r>
                        <a:rPr lang="en-IN" sz="1250" b="1">
                          <a:effectLst/>
                        </a:rPr>
                        <a:t>Data Set</a:t>
                      </a:r>
                      <a:endParaRPr lang="en-IN" sz="1250" b="0">
                        <a:effectLst/>
                      </a:endParaRP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a:effectLst/>
                        </a:rPr>
                        <a:t>Sample data (a subset of the population)</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250" b="0" dirty="0">
                          <a:effectLst/>
                        </a:rPr>
                        <a:t>Population data (all data points in the population)</a:t>
                      </a:r>
                    </a:p>
                  </a:txBody>
                  <a:tcPr marL="47625" marR="47625" marT="66675" marB="66675" anchor="ctr">
                    <a:lnL w="1429" cap="flat" cmpd="sng" algn="ctr">
                      <a:solidFill>
                        <a:srgbClr val="DFDFDF"/>
                      </a:solidFill>
                      <a:prstDash val="solid"/>
                      <a:round/>
                      <a:headEnd type="none" w="med" len="med"/>
                      <a:tailEnd type="none" w="med" len="med"/>
                    </a:lnL>
                    <a:lnR w="1429" cap="flat" cmpd="sng" algn="ctr">
                      <a:solidFill>
                        <a:srgbClr val="DFDFDF"/>
                      </a:solidFill>
                      <a:prstDash val="solid"/>
                      <a:round/>
                      <a:headEnd type="none" w="med" len="med"/>
                      <a:tailEnd type="none" w="med" len="med"/>
                    </a:lnR>
                    <a:lnT w="1429" cap="flat" cmpd="sng" algn="ctr">
                      <a:solidFill>
                        <a:srgbClr val="DFDFDF"/>
                      </a:solidFill>
                      <a:prstDash val="solid"/>
                      <a:round/>
                      <a:headEnd type="none" w="med" len="med"/>
                      <a:tailEnd type="none" w="med" len="med"/>
                    </a:lnT>
                    <a:lnB w="1429"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45294226"/>
                  </a:ext>
                </a:extLst>
              </a:tr>
            </a:tbl>
          </a:graphicData>
        </a:graphic>
      </p:graphicFrame>
      <p:sp>
        <p:nvSpPr>
          <p:cNvPr id="6" name="TextBox 5">
            <a:extLst>
              <a:ext uri="{FF2B5EF4-FFF2-40B4-BE49-F238E27FC236}">
                <a16:creationId xmlns:a16="http://schemas.microsoft.com/office/drawing/2014/main" id="{12EF6AB5-2766-A593-362C-1EB4C5D29303}"/>
              </a:ext>
            </a:extLst>
          </p:cNvPr>
          <p:cNvSpPr txBox="1"/>
          <p:nvPr/>
        </p:nvSpPr>
        <p:spPr>
          <a:xfrm>
            <a:off x="838200" y="200596"/>
            <a:ext cx="1046671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Q-5 What is the difference between sample and population variance share with the help of equation and example.</a:t>
            </a:r>
            <a:endParaRPr lang="en-IN" sz="1400" b="1" dirty="0">
              <a:latin typeface="Times New Roman" panose="02020603050405020304" pitchFamily="18" charset="0"/>
              <a:cs typeface="Times New Roman" panose="02020603050405020304" pitchFamily="18" charset="0"/>
            </a:endParaRPr>
          </a:p>
        </p:txBody>
      </p:sp>
      <p:sp>
        <p:nvSpPr>
          <p:cNvPr id="7" name="Freeform 10">
            <a:extLst>
              <a:ext uri="{FF2B5EF4-FFF2-40B4-BE49-F238E27FC236}">
                <a16:creationId xmlns:a16="http://schemas.microsoft.com/office/drawing/2014/main" id="{74C257EF-B9FE-E508-C610-E7CBE0759149}"/>
              </a:ext>
            </a:extLst>
          </p:cNvPr>
          <p:cNvSpPr/>
          <p:nvPr/>
        </p:nvSpPr>
        <p:spPr>
          <a:xfrm>
            <a:off x="8990753" y="1925906"/>
            <a:ext cx="1027391" cy="362969"/>
          </a:xfrm>
          <a:custGeom>
            <a:avLst/>
            <a:gdLst/>
            <a:ahLst/>
            <a:cxnLst/>
            <a:rect l="l" t="t" r="r" b="b"/>
            <a:pathLst>
              <a:path w="1686071" h="685860">
                <a:moveTo>
                  <a:pt x="0" y="0"/>
                </a:moveTo>
                <a:lnTo>
                  <a:pt x="1686071" y="0"/>
                </a:lnTo>
                <a:lnTo>
                  <a:pt x="1686071" y="685860"/>
                </a:lnTo>
                <a:lnTo>
                  <a:pt x="0" y="685860"/>
                </a:lnTo>
                <a:lnTo>
                  <a:pt x="0" y="0"/>
                </a:lnTo>
                <a:close/>
              </a:path>
            </a:pathLst>
          </a:custGeom>
          <a:blipFill>
            <a:blip r:embed="rId5"/>
            <a:stretch>
              <a:fillRect/>
            </a:stretch>
          </a:blipFill>
        </p:spPr>
      </p:sp>
      <p:sp>
        <p:nvSpPr>
          <p:cNvPr id="8" name="Freeform 11">
            <a:extLst>
              <a:ext uri="{FF2B5EF4-FFF2-40B4-BE49-F238E27FC236}">
                <a16:creationId xmlns:a16="http://schemas.microsoft.com/office/drawing/2014/main" id="{48135C15-36AE-F846-AA61-449374CDEC18}"/>
              </a:ext>
            </a:extLst>
          </p:cNvPr>
          <p:cNvSpPr/>
          <p:nvPr/>
        </p:nvSpPr>
        <p:spPr>
          <a:xfrm>
            <a:off x="5509403" y="1925906"/>
            <a:ext cx="1027391" cy="362969"/>
          </a:xfrm>
          <a:custGeom>
            <a:avLst/>
            <a:gdLst/>
            <a:ahLst/>
            <a:cxnLst/>
            <a:rect l="l" t="t" r="r" b="b"/>
            <a:pathLst>
              <a:path w="1638443" h="714437">
                <a:moveTo>
                  <a:pt x="0" y="0"/>
                </a:moveTo>
                <a:lnTo>
                  <a:pt x="1638443" y="0"/>
                </a:lnTo>
                <a:lnTo>
                  <a:pt x="1638443" y="714437"/>
                </a:lnTo>
                <a:lnTo>
                  <a:pt x="0" y="714437"/>
                </a:lnTo>
                <a:lnTo>
                  <a:pt x="0" y="0"/>
                </a:lnTo>
                <a:close/>
              </a:path>
            </a:pathLst>
          </a:custGeom>
          <a:blipFill>
            <a:blip r:embed="rId6"/>
            <a:stretch>
              <a:fillRect/>
            </a:stretch>
          </a:blipFill>
        </p:spPr>
      </p:sp>
      <p:pic>
        <p:nvPicPr>
          <p:cNvPr id="2" name="6">
            <a:hlinkClick r:id="" action="ppaction://media"/>
            <a:extLst>
              <a:ext uri="{FF2B5EF4-FFF2-40B4-BE49-F238E27FC236}">
                <a16:creationId xmlns:a16="http://schemas.microsoft.com/office/drawing/2014/main" id="{C39CD98B-05FC-1F1C-B6D2-A49E525104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6375" y="4984750"/>
            <a:ext cx="444500" cy="492125"/>
          </a:xfrm>
          <a:prstGeom prst="rect">
            <a:avLst/>
          </a:prstGeom>
        </p:spPr>
      </p:pic>
    </p:spTree>
    <p:extLst>
      <p:ext uri="{BB962C8B-B14F-4D97-AF65-F5344CB8AC3E}">
        <p14:creationId xmlns:p14="http://schemas.microsoft.com/office/powerpoint/2010/main" val="121798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1D68D-9C50-A62D-BA51-4D737456388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A69837C-7722-9D9C-DD0C-D02279F523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F699971F-AB7F-3FFC-59F9-5807FCAC3539}"/>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B3438E1B-42B0-1515-5804-8D7230CCD8FA}"/>
              </a:ext>
            </a:extLst>
          </p:cNvPr>
          <p:cNvSpPr txBox="1"/>
          <p:nvPr/>
        </p:nvSpPr>
        <p:spPr>
          <a:xfrm>
            <a:off x="2949315" y="1441767"/>
            <a:ext cx="7723682" cy="1323439"/>
          </a:xfrm>
          <a:prstGeom prst="rect">
            <a:avLst/>
          </a:prstGeom>
          <a:noFill/>
        </p:spPr>
        <p:txBody>
          <a:bodyPr wrap="square">
            <a:spAutoFit/>
          </a:bodyPr>
          <a:lstStyle/>
          <a:p>
            <a:pPr algn="ctr"/>
            <a:endParaRPr lang="en-IN" sz="2000" i="1" u="sng" dirty="0">
              <a:solidFill>
                <a:srgbClr val="E06666"/>
              </a:solidFill>
              <a:latin typeface="Georgia" panose="02040502050405020303" pitchFamily="18" charset="0"/>
            </a:endParaRPr>
          </a:p>
          <a:p>
            <a:pPr algn="ctr"/>
            <a:endParaRPr lang="en-IN" sz="2000" i="1" u="sng" dirty="0">
              <a:solidFill>
                <a:srgbClr val="E06666"/>
              </a:solidFill>
              <a:latin typeface="Georgia" panose="02040502050405020303" pitchFamily="18" charset="0"/>
            </a:endParaRPr>
          </a:p>
          <a:p>
            <a:pPr algn="ctr"/>
            <a:endParaRPr lang="en-IN" sz="2000" i="1" u="sng" dirty="0">
              <a:solidFill>
                <a:srgbClr val="E06666"/>
              </a:solidFill>
              <a:latin typeface="Georgia" panose="02040502050405020303" pitchFamily="18" charset="0"/>
            </a:endParaRPr>
          </a:p>
          <a:p>
            <a:pPr algn="ctr"/>
            <a:endParaRPr lang="en-IN" sz="2000" i="1" u="sng" dirty="0">
              <a:solidFill>
                <a:srgbClr val="E06666"/>
              </a:solidFill>
              <a:latin typeface="Georgia" panose="02040502050405020303" pitchFamily="18" charset="0"/>
            </a:endParaRPr>
          </a:p>
        </p:txBody>
      </p:sp>
      <p:sp>
        <p:nvSpPr>
          <p:cNvPr id="6" name="TextBox 5">
            <a:extLst>
              <a:ext uri="{FF2B5EF4-FFF2-40B4-BE49-F238E27FC236}">
                <a16:creationId xmlns:a16="http://schemas.microsoft.com/office/drawing/2014/main" id="{0358FA30-5FA3-87D3-C805-49738C22A6DC}"/>
              </a:ext>
            </a:extLst>
          </p:cNvPr>
          <p:cNvSpPr txBox="1"/>
          <p:nvPr/>
        </p:nvSpPr>
        <p:spPr>
          <a:xfrm>
            <a:off x="919842" y="233821"/>
            <a:ext cx="10684329" cy="6247864"/>
          </a:xfrm>
          <a:prstGeom prst="rect">
            <a:avLst/>
          </a:prstGeom>
          <a:noFill/>
        </p:spPr>
        <p:txBody>
          <a:bodyPr wrap="square" lIns="91440" tIns="45720" rIns="91440" bIns="45720" anchor="t">
            <a:spAutoFit/>
          </a:bodyPr>
          <a:lstStyle/>
          <a:p>
            <a:pPr algn="l">
              <a:buNone/>
            </a:pPr>
            <a:r>
              <a:rPr lang="en-US" sz="1400" b="1" i="0" dirty="0">
                <a:solidFill>
                  <a:srgbClr val="404040"/>
                </a:solidFill>
                <a:effectLst/>
                <a:latin typeface="Times New Roman" panose="02020603050405020304" pitchFamily="18" charset="0"/>
                <a:cs typeface="Times New Roman" panose="02020603050405020304" pitchFamily="18" charset="0"/>
              </a:rPr>
              <a:t>Example</a:t>
            </a:r>
          </a:p>
          <a:p>
            <a:pPr algn="l">
              <a:buNone/>
            </a:pPr>
            <a:r>
              <a:rPr lang="en-US" sz="1400" b="1" i="0" dirty="0">
                <a:solidFill>
                  <a:srgbClr val="404040"/>
                </a:solidFill>
                <a:effectLst/>
                <a:latin typeface="Times New Roman" panose="02020603050405020304" pitchFamily="18" charset="0"/>
                <a:cs typeface="Times New Roman" panose="02020603050405020304" pitchFamily="18" charset="0"/>
              </a:rPr>
              <a:t>Dataset</a:t>
            </a:r>
          </a:p>
          <a:p>
            <a:pPr algn="l">
              <a:buNone/>
            </a:pPr>
            <a:r>
              <a:rPr lang="en-US" sz="1400" b="0" i="0" dirty="0">
                <a:solidFill>
                  <a:srgbClr val="404040"/>
                </a:solidFill>
                <a:effectLst/>
                <a:latin typeface="Calibri"/>
                <a:ea typeface="Calibri"/>
                <a:cs typeface="Times New Roman"/>
              </a:rPr>
              <a:t>Consider the following dataset representing the ages of 5 people in a small town (population):</a:t>
            </a:r>
          </a:p>
          <a:p>
            <a:pPr>
              <a:buNone/>
            </a:pPr>
            <a:r>
              <a:rPr lang="en-US" sz="1400" b="0" i="0" dirty="0">
                <a:solidFill>
                  <a:srgbClr val="404040"/>
                </a:solidFill>
                <a:effectLst/>
                <a:latin typeface="Calibri"/>
                <a:ea typeface="Calibri"/>
                <a:cs typeface="Times New Roman"/>
              </a:rPr>
              <a:t>Ages={25,30,35,40,45}</a:t>
            </a:r>
          </a:p>
          <a:p>
            <a:pPr algn="l">
              <a:buNone/>
            </a:pPr>
            <a:r>
              <a:rPr lang="en-US" sz="1400" b="1" i="0" dirty="0">
                <a:solidFill>
                  <a:srgbClr val="404040"/>
                </a:solidFill>
                <a:effectLst/>
                <a:latin typeface="Times New Roman"/>
                <a:cs typeface="Times New Roman"/>
              </a:rPr>
              <a:t>Population Variance</a:t>
            </a:r>
            <a:r>
              <a:rPr lang="en-US" sz="1400" b="1" dirty="0">
                <a:solidFill>
                  <a:srgbClr val="404040"/>
                </a:solidFill>
                <a:latin typeface="Times New Roman"/>
                <a:cs typeface="Times New Roman"/>
              </a:rPr>
              <a:t>:</a:t>
            </a:r>
            <a:endParaRPr lang="en-US" sz="1400" b="1" i="0" dirty="0">
              <a:solidFill>
                <a:srgbClr val="404040"/>
              </a:solidFill>
              <a:effectLst/>
              <a:latin typeface="Times New Roman" panose="02020603050405020304" pitchFamily="18" charset="0"/>
              <a:cs typeface="Times New Roman" panose="02020603050405020304" pitchFamily="18" charset="0"/>
            </a:endParaRPr>
          </a:p>
          <a:p>
            <a:pPr algn="l">
              <a:spcAft>
                <a:spcPts val="300"/>
              </a:spcAft>
              <a:buFont typeface="+mj-lt"/>
              <a:buAutoNum type="arabicPeriod"/>
            </a:pPr>
            <a:r>
              <a:rPr lang="en-US" sz="1400" b="0" i="0" dirty="0">
                <a:solidFill>
                  <a:srgbClr val="404040"/>
                </a:solidFill>
                <a:effectLst/>
                <a:latin typeface="Calibri"/>
                <a:ea typeface="Calibri"/>
                <a:cs typeface="Times New Roman"/>
              </a:rPr>
              <a:t>Calculate the population mean (</a:t>
            </a:r>
            <a:r>
              <a:rPr lang="en-US" sz="1400" b="0" i="1" dirty="0">
                <a:solidFill>
                  <a:srgbClr val="404040"/>
                </a:solidFill>
                <a:effectLst/>
                <a:latin typeface="Calibri"/>
                <a:ea typeface="Calibri"/>
                <a:cs typeface="Times New Roman"/>
              </a:rPr>
              <a:t>μ</a:t>
            </a:r>
            <a:r>
              <a:rPr lang="en-US" sz="1400" b="0" i="0" dirty="0">
                <a:solidFill>
                  <a:srgbClr val="404040"/>
                </a:solidFill>
                <a:effectLst/>
                <a:latin typeface="Calibri"/>
                <a:ea typeface="Calibri"/>
                <a:cs typeface="Times New Roman"/>
              </a:rPr>
              <a:t>):</a:t>
            </a:r>
          </a:p>
          <a:p>
            <a:r>
              <a:rPr lang="en-US" sz="1400" b="0" i="0" dirty="0">
                <a:solidFill>
                  <a:srgbClr val="404040"/>
                </a:solidFill>
                <a:effectLst/>
                <a:latin typeface="Calibri"/>
                <a:ea typeface="Calibri"/>
                <a:cs typeface="Times New Roman"/>
              </a:rPr>
              <a:t>μ=(25+30+35+40+45)/​5 = 35</a:t>
            </a:r>
          </a:p>
          <a:p>
            <a:pPr algn="l">
              <a:spcAft>
                <a:spcPts val="300"/>
              </a:spcAft>
              <a:buNone/>
            </a:pPr>
            <a:r>
              <a:rPr lang="en-US" sz="1400" b="0" i="0" dirty="0">
                <a:solidFill>
                  <a:srgbClr val="404040"/>
                </a:solidFill>
                <a:effectLst/>
                <a:latin typeface="Calibri"/>
                <a:ea typeface="Calibri"/>
                <a:cs typeface="Times New Roman"/>
              </a:rPr>
              <a:t>2.Calculate squared deviations from the mean:</a:t>
            </a:r>
          </a:p>
          <a:p>
            <a:pPr>
              <a:buNone/>
            </a:pPr>
            <a:r>
              <a:rPr lang="en-US" sz="1400" b="0" i="0" dirty="0">
                <a:solidFill>
                  <a:srgbClr val="404040"/>
                </a:solidFill>
                <a:effectLst/>
                <a:latin typeface="Calibri"/>
                <a:ea typeface="Calibri"/>
                <a:cs typeface="Times New Roman"/>
              </a:rPr>
              <a:t>(25−35)^2=100, (30−35)^2=25, (35−35)^2=0, (40−35)^2=25, (45−35)^2=100</a:t>
            </a:r>
          </a:p>
          <a:p>
            <a:pPr algn="l">
              <a:spcBef>
                <a:spcPts val="300"/>
              </a:spcBef>
              <a:spcAft>
                <a:spcPts val="300"/>
              </a:spcAft>
            </a:pPr>
            <a:r>
              <a:rPr lang="en-US" sz="1400" b="0" i="0" dirty="0">
                <a:solidFill>
                  <a:srgbClr val="404040"/>
                </a:solidFill>
                <a:effectLst/>
                <a:latin typeface="Calibri"/>
                <a:ea typeface="Calibri"/>
                <a:cs typeface="Times New Roman"/>
              </a:rPr>
              <a:t>3.Sum the squared deviations:</a:t>
            </a:r>
          </a:p>
          <a:p>
            <a:pPr algn="l">
              <a:spcBef>
                <a:spcPts val="300"/>
              </a:spcBef>
            </a:pPr>
            <a:r>
              <a:rPr lang="en-US" sz="1400" b="0" i="0" dirty="0">
                <a:solidFill>
                  <a:srgbClr val="404040"/>
                </a:solidFill>
                <a:effectLst/>
                <a:latin typeface="Calibri"/>
                <a:ea typeface="Calibri"/>
                <a:cs typeface="Times New Roman"/>
              </a:rPr>
              <a:t>100+25+0+25+100=250</a:t>
            </a:r>
          </a:p>
          <a:p>
            <a:pPr algn="l">
              <a:spcBef>
                <a:spcPts val="300"/>
              </a:spcBef>
              <a:spcAft>
                <a:spcPts val="300"/>
              </a:spcAft>
            </a:pPr>
            <a:r>
              <a:rPr lang="en-US" sz="1400" b="0" i="0" dirty="0">
                <a:solidFill>
                  <a:srgbClr val="404040"/>
                </a:solidFill>
                <a:effectLst/>
                <a:latin typeface="Calibri"/>
                <a:ea typeface="Calibri"/>
                <a:cs typeface="Times New Roman"/>
              </a:rPr>
              <a:t>4.Divide by N (population size):</a:t>
            </a:r>
          </a:p>
          <a:p>
            <a:pPr algn="l">
              <a:spcBef>
                <a:spcPts val="300"/>
              </a:spcBef>
            </a:pPr>
            <a:r>
              <a:rPr lang="en-US" sz="1400" b="0" i="0" dirty="0">
                <a:solidFill>
                  <a:srgbClr val="404040"/>
                </a:solidFill>
                <a:effectLst/>
                <a:latin typeface="Calibri"/>
                <a:ea typeface="Calibri"/>
                <a:cs typeface="Times New Roman"/>
              </a:rPr>
              <a:t>σ2=250/5=50 </a:t>
            </a:r>
          </a:p>
          <a:p>
            <a:pPr algn="l">
              <a:buNone/>
            </a:pPr>
            <a:r>
              <a:rPr lang="en-IN" sz="1400" b="1" i="0" dirty="0">
                <a:solidFill>
                  <a:srgbClr val="404040"/>
                </a:solidFill>
                <a:effectLst/>
                <a:latin typeface="Times New Roman"/>
                <a:cs typeface="Times New Roman"/>
              </a:rPr>
              <a:t>Sample Variance</a:t>
            </a:r>
            <a:r>
              <a:rPr lang="en-IN" sz="1400" b="1" dirty="0">
                <a:solidFill>
                  <a:srgbClr val="404040"/>
                </a:solidFill>
                <a:latin typeface="Times New Roman"/>
                <a:cs typeface="Times New Roman"/>
              </a:rPr>
              <a:t>:</a:t>
            </a:r>
            <a:endParaRPr lang="en-IN" sz="1400" b="1" i="0" dirty="0">
              <a:solidFill>
                <a:srgbClr val="404040"/>
              </a:solidFill>
              <a:effectLst/>
              <a:latin typeface="Times New Roman" panose="02020603050405020304" pitchFamily="18" charset="0"/>
              <a:cs typeface="Times New Roman" panose="02020603050405020304" pitchFamily="18" charset="0"/>
            </a:endParaRPr>
          </a:p>
          <a:p>
            <a:pPr algn="l">
              <a:buNone/>
            </a:pPr>
            <a:r>
              <a:rPr lang="en-IN" sz="1400" b="0" i="0" dirty="0">
                <a:solidFill>
                  <a:srgbClr val="404040"/>
                </a:solidFill>
                <a:effectLst/>
                <a:latin typeface="Calibri"/>
                <a:ea typeface="Calibri"/>
                <a:cs typeface="Times New Roman"/>
              </a:rPr>
              <a:t>Now, assume we take a sample of 3 ages from the population:</a:t>
            </a:r>
          </a:p>
          <a:p>
            <a:pPr algn="l">
              <a:spcAft>
                <a:spcPts val="300"/>
              </a:spcAft>
              <a:buFont typeface="+mj-lt"/>
              <a:buAutoNum type="arabicPeriod"/>
            </a:pPr>
            <a:r>
              <a:rPr lang="en-IN" sz="1400" b="0" i="0" dirty="0">
                <a:solidFill>
                  <a:srgbClr val="404040"/>
                </a:solidFill>
                <a:effectLst/>
                <a:latin typeface="Calibri"/>
                <a:ea typeface="Calibri"/>
                <a:cs typeface="Times New Roman"/>
              </a:rPr>
              <a:t>Sample Ages={25,30,35}</a:t>
            </a:r>
          </a:p>
          <a:p>
            <a:pPr algn="l"/>
            <a:r>
              <a:rPr lang="en-IN" sz="1400" b="0" i="0" dirty="0">
                <a:solidFill>
                  <a:srgbClr val="404040"/>
                </a:solidFill>
                <a:effectLst/>
                <a:latin typeface="Calibri"/>
                <a:ea typeface="Calibri"/>
                <a:cs typeface="Times New Roman"/>
              </a:rPr>
              <a:t> xˉ=(25+30+35)/3=30</a:t>
            </a:r>
          </a:p>
          <a:p>
            <a:pPr algn="l">
              <a:spcBef>
                <a:spcPts val="300"/>
              </a:spcBef>
              <a:spcAft>
                <a:spcPts val="300"/>
              </a:spcAft>
            </a:pPr>
            <a:r>
              <a:rPr lang="en-IN" sz="1400" b="0" i="0" dirty="0">
                <a:solidFill>
                  <a:srgbClr val="404040"/>
                </a:solidFill>
                <a:effectLst/>
                <a:latin typeface="Calibri"/>
                <a:ea typeface="Calibri"/>
                <a:cs typeface="Times New Roman"/>
              </a:rPr>
              <a:t>2.Calculate squared deviations from the mean:</a:t>
            </a:r>
          </a:p>
          <a:p>
            <a:pPr algn="l">
              <a:spcBef>
                <a:spcPts val="300"/>
              </a:spcBef>
            </a:pPr>
            <a:r>
              <a:rPr lang="en-IN" sz="1400" b="0" i="0" dirty="0">
                <a:solidFill>
                  <a:srgbClr val="404040"/>
                </a:solidFill>
                <a:effectLst/>
                <a:latin typeface="Calibri"/>
                <a:ea typeface="Calibri"/>
                <a:cs typeface="Times New Roman"/>
              </a:rPr>
              <a:t>(25−30)^2=25,(30−30)^2=0,(35−30)^2=25</a:t>
            </a:r>
          </a:p>
          <a:p>
            <a:pPr algn="l">
              <a:spcBef>
                <a:spcPts val="300"/>
              </a:spcBef>
              <a:spcAft>
                <a:spcPts val="300"/>
              </a:spcAft>
            </a:pPr>
            <a:r>
              <a:rPr lang="en-IN" sz="1400" b="0" i="0" dirty="0">
                <a:solidFill>
                  <a:srgbClr val="404040"/>
                </a:solidFill>
                <a:effectLst/>
                <a:latin typeface="Calibri"/>
                <a:ea typeface="Calibri"/>
                <a:cs typeface="Times New Roman"/>
              </a:rPr>
              <a:t>3.Sum the squared deviations:</a:t>
            </a:r>
          </a:p>
          <a:p>
            <a:pPr algn="l">
              <a:spcBef>
                <a:spcPts val="300"/>
              </a:spcBef>
            </a:pPr>
            <a:r>
              <a:rPr lang="en-IN" sz="1400" b="0" i="0" dirty="0">
                <a:solidFill>
                  <a:srgbClr val="404040"/>
                </a:solidFill>
                <a:effectLst/>
                <a:latin typeface="Calibri"/>
                <a:ea typeface="Calibri"/>
                <a:cs typeface="Times New Roman"/>
              </a:rPr>
              <a:t>25+0+25=50</a:t>
            </a:r>
          </a:p>
          <a:p>
            <a:pPr algn="l">
              <a:spcBef>
                <a:spcPts val="300"/>
              </a:spcBef>
              <a:spcAft>
                <a:spcPts val="300"/>
              </a:spcAft>
            </a:pPr>
            <a:r>
              <a:rPr lang="en-IN" sz="1400" b="0" i="0" dirty="0">
                <a:solidFill>
                  <a:srgbClr val="404040"/>
                </a:solidFill>
                <a:effectLst/>
                <a:latin typeface="Calibri"/>
                <a:ea typeface="Calibri"/>
                <a:cs typeface="Times New Roman"/>
              </a:rPr>
              <a:t>4.Divide by n−1 (sample size minus 1):</a:t>
            </a:r>
          </a:p>
          <a:p>
            <a:pPr algn="l">
              <a:spcBef>
                <a:spcPts val="300"/>
              </a:spcBef>
            </a:pPr>
            <a:r>
              <a:rPr lang="en-IN" sz="1400" dirty="0">
                <a:solidFill>
                  <a:srgbClr val="404040"/>
                </a:solidFill>
                <a:latin typeface="Calibri"/>
                <a:ea typeface="Calibri"/>
                <a:cs typeface="Times New Roman"/>
              </a:rPr>
              <a:t>S</a:t>
            </a:r>
            <a:r>
              <a:rPr lang="en-IN" sz="1400" b="0" i="0" dirty="0">
                <a:solidFill>
                  <a:srgbClr val="404040"/>
                </a:solidFill>
                <a:effectLst/>
                <a:latin typeface="Calibri"/>
                <a:ea typeface="Calibri"/>
                <a:cs typeface="Times New Roman"/>
              </a:rPr>
              <a:t>2=50/(3−1)=25</a:t>
            </a:r>
          </a:p>
          <a:p>
            <a:pPr algn="l">
              <a:spcBef>
                <a:spcPts val="300"/>
              </a:spcBef>
            </a:pPr>
            <a:endParaRPr lang="en-US" sz="1400" b="0" i="0" dirty="0">
              <a:solidFill>
                <a:srgbClr val="404040"/>
              </a:solidFill>
              <a:effectLst/>
              <a:latin typeface="Times New Roman" panose="02020603050405020304" pitchFamily="18" charset="0"/>
              <a:cs typeface="Times New Roman" panose="02020603050405020304" pitchFamily="18" charset="0"/>
            </a:endParaRPr>
          </a:p>
          <a:p>
            <a:pPr algn="l">
              <a:spcBef>
                <a:spcPts val="300"/>
              </a:spcBef>
            </a:pPr>
            <a:r>
              <a:rPr lang="en-US" sz="1400" dirty="0">
                <a:solidFill>
                  <a:srgbClr val="404040"/>
                </a:solidFill>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7067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03C5-6C5D-FB14-5243-AC321F44D923}"/>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29AD5FCA-A32F-CB55-1BEA-6D49D697F5F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016C9076-0AB9-D9E2-E535-F657126E65EB}"/>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11F20B61-1928-26D9-92EB-891ED026C5B5}"/>
              </a:ext>
            </a:extLst>
          </p:cNvPr>
          <p:cNvSpPr txBox="1"/>
          <p:nvPr/>
        </p:nvSpPr>
        <p:spPr>
          <a:xfrm>
            <a:off x="3041330" y="3429000"/>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8" name="TextBox 7">
            <a:extLst>
              <a:ext uri="{FF2B5EF4-FFF2-40B4-BE49-F238E27FC236}">
                <a16:creationId xmlns:a16="http://schemas.microsoft.com/office/drawing/2014/main" id="{504CA358-F39E-C635-2E59-C46849821048}"/>
              </a:ext>
            </a:extLst>
          </p:cNvPr>
          <p:cNvSpPr txBox="1"/>
          <p:nvPr/>
        </p:nvSpPr>
        <p:spPr>
          <a:xfrm>
            <a:off x="838200" y="478137"/>
            <a:ext cx="10961298" cy="95410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Q-6:in the loss function what is the meaning of one hot encoding and integer encoding?</a:t>
            </a:r>
          </a:p>
          <a:p>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 </a:t>
            </a:r>
          </a:p>
          <a:p>
            <a:endParaRPr lang="en-IN" sz="1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81AA214-FF1D-004E-6909-FA2E0A3B955E}"/>
              </a:ext>
            </a:extLst>
          </p:cNvPr>
          <p:cNvSpPr txBox="1"/>
          <p:nvPr/>
        </p:nvSpPr>
        <p:spPr>
          <a:xfrm>
            <a:off x="931653" y="954657"/>
            <a:ext cx="5768196" cy="481413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Ans:</a:t>
            </a:r>
          </a:p>
          <a:p>
            <a:r>
              <a:rPr lang="en-US" sz="1400" b="1" dirty="0">
                <a:latin typeface="Times New Roman" panose="02020603050405020304" pitchFamily="18" charset="0"/>
                <a:cs typeface="Times New Roman" panose="02020603050405020304" pitchFamily="18" charset="0"/>
              </a:rPr>
              <a:t>One-Hot Encoding:</a:t>
            </a:r>
          </a:p>
          <a:p>
            <a:pPr algn="l">
              <a:lnSpc>
                <a:spcPts val="2625"/>
              </a:lnSpc>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One-hot encoding converts categories into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binary vectors</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where each category is represented as a vector of 0s and 1s </a:t>
            </a:r>
          </a:p>
          <a:p>
            <a:pPr algn="l">
              <a:lnSpc>
                <a:spcPts val="2699"/>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How it is Used in Loss Functions?</a:t>
            </a:r>
          </a:p>
          <a:p>
            <a:pPr marL="339328" lvl="1" indent="-169664" algn="l">
              <a:lnSpc>
                <a:spcPts val="2699"/>
              </a:lnSpc>
              <a:buFont typeface="Arial"/>
              <a:buChar char="•"/>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With One-Hot Encoding</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a:t>
            </a:r>
          </a:p>
          <a:p>
            <a:pPr marL="910828" lvl="2" indent="-303609" algn="l">
              <a:lnSpc>
                <a:spcPts val="2699"/>
              </a:lnSpc>
              <a:buFont typeface="Arial"/>
              <a:buChar char="⚬"/>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The model outputs probability distributions using </a:t>
            </a:r>
            <a:r>
              <a:rPr lang="en-US" sz="1400" b="1" dirty="0" err="1">
                <a:solidFill>
                  <a:srgbClr val="000000"/>
                </a:solidFill>
                <a:latin typeface="Times New Roman" panose="02020603050405020304" pitchFamily="18" charset="0"/>
                <a:ea typeface="Calibri (MS) Bold"/>
                <a:cs typeface="Times New Roman" panose="02020603050405020304" pitchFamily="18" charset="0"/>
                <a:sym typeface="Calibri (MS) Bold"/>
              </a:rPr>
              <a:t>softmax</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 activation</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a:t>
            </a:r>
          </a:p>
          <a:p>
            <a:pPr marL="910828" lvl="2" indent="-303609" algn="l">
              <a:lnSpc>
                <a:spcPts val="2699"/>
              </a:lnSpc>
              <a:buFont typeface="Arial"/>
              <a:buChar char="⚬"/>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The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cross-entropy loss function</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compares the predicted probabilities with the actual one-hot encoded labels.</a:t>
            </a:r>
          </a:p>
          <a:p>
            <a:pPr algn="l">
              <a:lnSpc>
                <a:spcPts val="3562"/>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Example: </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Consider a dataset with three classes:  Car,  Plane, Ship</a:t>
            </a:r>
          </a:p>
          <a:p>
            <a:pPr algn="l">
              <a:lnSpc>
                <a:spcPts val="3562"/>
              </a:lnSpc>
            </a:pPr>
            <a:endParaRPr lang="en-US" sz="1400" dirty="0">
              <a:solidFill>
                <a:srgbClr val="000000"/>
              </a:solidFill>
              <a:latin typeface="Times New Roman" panose="02020603050405020304" pitchFamily="18" charset="0"/>
              <a:ea typeface="Calibri (MS)"/>
              <a:cs typeface="Times New Roman" panose="02020603050405020304" pitchFamily="18" charset="0"/>
              <a:sym typeface="Calibri (MS)"/>
            </a:endParaRPr>
          </a:p>
          <a:p>
            <a:pPr marL="910828" lvl="2" indent="-303609" algn="l">
              <a:lnSpc>
                <a:spcPts val="2699"/>
              </a:lnSpc>
            </a:pPr>
            <a:endParaRPr lang="en-US" sz="1400" dirty="0">
              <a:solidFill>
                <a:srgbClr val="000000"/>
              </a:solidFill>
              <a:latin typeface="Times New Roman" panose="02020603050405020304" pitchFamily="18" charset="0"/>
              <a:ea typeface="Calibri (MS)"/>
              <a:cs typeface="Times New Roman" panose="02020603050405020304" pitchFamily="18" charset="0"/>
              <a:sym typeface="Calibri (MS)"/>
            </a:endParaRPr>
          </a:p>
          <a:p>
            <a:endParaRPr lang="en-IN" sz="1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DAB5B0D-1BBB-FFF4-2F32-88F186D92AF2}"/>
              </a:ext>
            </a:extLst>
          </p:cNvPr>
          <p:cNvSpPr txBox="1"/>
          <p:nvPr/>
        </p:nvSpPr>
        <p:spPr>
          <a:xfrm>
            <a:off x="6793303" y="954657"/>
            <a:ext cx="5128404" cy="2789033"/>
          </a:xfrm>
          <a:prstGeom prst="rect">
            <a:avLst/>
          </a:prstGeom>
          <a:noFill/>
        </p:spPr>
        <p:txBody>
          <a:bodyPr wrap="square" rtlCol="0">
            <a:spAutoFit/>
          </a:bodyPr>
          <a:lstStyle/>
          <a:p>
            <a:pPr algn="l">
              <a:lnSpc>
                <a:spcPts val="3562"/>
              </a:lnSpc>
            </a:pPr>
            <a:r>
              <a:rPr lang="en-US" sz="1400" b="1" dirty="0">
                <a:solidFill>
                  <a:srgbClr val="000000"/>
                </a:solidFill>
                <a:latin typeface="Times New Roman" panose="02020603050405020304" pitchFamily="18" charset="0"/>
                <a:ea typeface="Calibri (MS)"/>
                <a:cs typeface="Times New Roman" panose="02020603050405020304" pitchFamily="18" charset="0"/>
                <a:sym typeface="Calibri (MS)"/>
              </a:rPr>
              <a:t>Integer Encoding</a:t>
            </a:r>
          </a:p>
          <a:p>
            <a:pPr algn="l">
              <a:lnSpc>
                <a:spcPts val="3562"/>
              </a:lnSpc>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Integer encoding assigns a unique integer to each category.</a:t>
            </a:r>
          </a:p>
          <a:p>
            <a:pPr algn="l">
              <a:lnSpc>
                <a:spcPts val="3562"/>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How it is Used in Loss Functions?</a:t>
            </a:r>
          </a:p>
          <a:p>
            <a:pPr algn="l">
              <a:lnSpc>
                <a:spcPts val="3562"/>
              </a:lnSpc>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Typically used with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sparse categorical cross-entropy</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which converts integer labels to one-hot internally.</a:t>
            </a:r>
          </a:p>
          <a:p>
            <a:pPr algn="l">
              <a:lnSpc>
                <a:spcPts val="3562"/>
              </a:lnSpc>
            </a:pPr>
            <a:endParaRPr lang="en-US" sz="1400" dirty="0">
              <a:solidFill>
                <a:srgbClr val="000000"/>
              </a:solidFill>
              <a:latin typeface="Times New Roman" panose="02020603050405020304" pitchFamily="18" charset="0"/>
              <a:ea typeface="Calibri (MS)"/>
              <a:cs typeface="Times New Roman" panose="02020603050405020304" pitchFamily="18" charset="0"/>
              <a:sym typeface="Calibri (MS)"/>
            </a:endParaRPr>
          </a:p>
        </p:txBody>
      </p:sp>
      <p:sp>
        <p:nvSpPr>
          <p:cNvPr id="13" name="Freeform 28">
            <a:extLst>
              <a:ext uri="{FF2B5EF4-FFF2-40B4-BE49-F238E27FC236}">
                <a16:creationId xmlns:a16="http://schemas.microsoft.com/office/drawing/2014/main" id="{31A30456-3842-0D1F-D909-1F3419BF119F}"/>
              </a:ext>
            </a:extLst>
          </p:cNvPr>
          <p:cNvSpPr/>
          <p:nvPr/>
        </p:nvSpPr>
        <p:spPr>
          <a:xfrm>
            <a:off x="1107077" y="4663624"/>
            <a:ext cx="5055079" cy="1075566"/>
          </a:xfrm>
          <a:custGeom>
            <a:avLst/>
            <a:gdLst/>
            <a:ahLst/>
            <a:cxnLst/>
            <a:rect l="l" t="t" r="r" b="b"/>
            <a:pathLst>
              <a:path w="8220787" h="1743226">
                <a:moveTo>
                  <a:pt x="0" y="0"/>
                </a:moveTo>
                <a:lnTo>
                  <a:pt x="8220788" y="0"/>
                </a:lnTo>
                <a:lnTo>
                  <a:pt x="8220788" y="1743226"/>
                </a:lnTo>
                <a:lnTo>
                  <a:pt x="0" y="1743226"/>
                </a:lnTo>
                <a:lnTo>
                  <a:pt x="0" y="0"/>
                </a:lnTo>
                <a:close/>
              </a:path>
            </a:pathLst>
          </a:custGeom>
          <a:blipFill>
            <a:blip r:embed="rId5"/>
            <a:stretch>
              <a:fillRect/>
            </a:stretch>
          </a:blipFill>
        </p:spPr>
        <p:txBody>
          <a:bodyPr/>
          <a:lstStyle/>
          <a:p>
            <a:endParaRPr lang="en-IN" dirty="0"/>
          </a:p>
        </p:txBody>
      </p:sp>
      <p:grpSp>
        <p:nvGrpSpPr>
          <p:cNvPr id="14" name="Group 18">
            <a:extLst>
              <a:ext uri="{FF2B5EF4-FFF2-40B4-BE49-F238E27FC236}">
                <a16:creationId xmlns:a16="http://schemas.microsoft.com/office/drawing/2014/main" id="{B740FAD6-0EAB-D0A8-6406-AF7D8906584B}"/>
              </a:ext>
            </a:extLst>
          </p:cNvPr>
          <p:cNvGrpSpPr/>
          <p:nvPr/>
        </p:nvGrpSpPr>
        <p:grpSpPr>
          <a:xfrm>
            <a:off x="6616495" y="3686175"/>
            <a:ext cx="4994660" cy="615532"/>
            <a:chOff x="0" y="0"/>
            <a:chExt cx="10407848" cy="1437898"/>
          </a:xfrm>
        </p:grpSpPr>
        <p:sp>
          <p:nvSpPr>
            <p:cNvPr id="15" name="Freeform 19">
              <a:extLst>
                <a:ext uri="{FF2B5EF4-FFF2-40B4-BE49-F238E27FC236}">
                  <a16:creationId xmlns:a16="http://schemas.microsoft.com/office/drawing/2014/main" id="{C2837B45-64E4-5CAB-ECE2-60DCC08AA6C2}"/>
                </a:ext>
              </a:extLst>
            </p:cNvPr>
            <p:cNvSpPr/>
            <p:nvPr/>
          </p:nvSpPr>
          <p:spPr>
            <a:xfrm>
              <a:off x="0" y="0"/>
              <a:ext cx="10407848" cy="1437898"/>
            </a:xfrm>
            <a:custGeom>
              <a:avLst/>
              <a:gdLst/>
              <a:ahLst/>
              <a:cxnLst/>
              <a:rect l="l" t="t" r="r" b="b"/>
              <a:pathLst>
                <a:path w="10407848" h="1437898">
                  <a:moveTo>
                    <a:pt x="0" y="0"/>
                  </a:moveTo>
                  <a:lnTo>
                    <a:pt x="10407848" y="0"/>
                  </a:lnTo>
                  <a:lnTo>
                    <a:pt x="10407848" y="1437898"/>
                  </a:lnTo>
                  <a:lnTo>
                    <a:pt x="0" y="1437898"/>
                  </a:lnTo>
                  <a:close/>
                </a:path>
              </a:pathLst>
            </a:custGeom>
            <a:solidFill>
              <a:srgbClr val="000000">
                <a:alpha val="0"/>
              </a:srgbClr>
            </a:solidFill>
          </p:spPr>
          <p:txBody>
            <a:bodyPr/>
            <a:lstStyle/>
            <a:p>
              <a:endParaRPr lang="en-IN"/>
            </a:p>
          </p:txBody>
        </p:sp>
        <p:sp>
          <p:nvSpPr>
            <p:cNvPr id="16" name="TextBox 20">
              <a:extLst>
                <a:ext uri="{FF2B5EF4-FFF2-40B4-BE49-F238E27FC236}">
                  <a16:creationId xmlns:a16="http://schemas.microsoft.com/office/drawing/2014/main" id="{7F42813A-9D5D-35C1-3897-6C0B8B551FF8}"/>
                </a:ext>
              </a:extLst>
            </p:cNvPr>
            <p:cNvSpPr txBox="1"/>
            <p:nvPr/>
          </p:nvSpPr>
          <p:spPr>
            <a:xfrm>
              <a:off x="0" y="-133350"/>
              <a:ext cx="10407848" cy="1571248"/>
            </a:xfrm>
            <a:prstGeom prst="rect">
              <a:avLst/>
            </a:prstGeom>
          </p:spPr>
          <p:txBody>
            <a:bodyPr lIns="0" tIns="0" rIns="0" bIns="0" rtlCol="0" anchor="t"/>
            <a:lstStyle/>
            <a:p>
              <a:pPr algn="l">
                <a:lnSpc>
                  <a:spcPts val="3562"/>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Example: </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Consider a dataset with three classes:  Car,  Plane, Ship</a:t>
              </a:r>
            </a:p>
            <a:p>
              <a:pPr algn="l">
                <a:lnSpc>
                  <a:spcPts val="3562"/>
                </a:lnSpc>
              </a:pPr>
              <a:endParaRPr lang="en-US" sz="1400" dirty="0">
                <a:solidFill>
                  <a:srgbClr val="000000"/>
                </a:solidFill>
                <a:latin typeface="Times New Roman" panose="02020603050405020304" pitchFamily="18" charset="0"/>
                <a:ea typeface="Calibri (MS)"/>
                <a:cs typeface="Times New Roman" panose="02020603050405020304" pitchFamily="18" charset="0"/>
                <a:sym typeface="Calibri (MS)"/>
              </a:endParaRPr>
            </a:p>
          </p:txBody>
        </p:sp>
      </p:grpSp>
      <p:sp>
        <p:nvSpPr>
          <p:cNvPr id="17" name="Freeform 24">
            <a:extLst>
              <a:ext uri="{FF2B5EF4-FFF2-40B4-BE49-F238E27FC236}">
                <a16:creationId xmlns:a16="http://schemas.microsoft.com/office/drawing/2014/main" id="{7C7799BF-CF53-D5BC-38A3-A21598D75A93}"/>
              </a:ext>
            </a:extLst>
          </p:cNvPr>
          <p:cNvSpPr/>
          <p:nvPr/>
        </p:nvSpPr>
        <p:spPr>
          <a:xfrm>
            <a:off x="6623130" y="4597783"/>
            <a:ext cx="5055079" cy="1075566"/>
          </a:xfrm>
          <a:custGeom>
            <a:avLst/>
            <a:gdLst/>
            <a:ahLst/>
            <a:cxnLst/>
            <a:rect l="l" t="t" r="r" b="b"/>
            <a:pathLst>
              <a:path w="8163632" h="1743226">
                <a:moveTo>
                  <a:pt x="0" y="0"/>
                </a:moveTo>
                <a:lnTo>
                  <a:pt x="8163632" y="0"/>
                </a:lnTo>
                <a:lnTo>
                  <a:pt x="8163632" y="1743226"/>
                </a:lnTo>
                <a:lnTo>
                  <a:pt x="0" y="1743226"/>
                </a:lnTo>
                <a:lnTo>
                  <a:pt x="0" y="0"/>
                </a:lnTo>
                <a:close/>
              </a:path>
            </a:pathLst>
          </a:custGeom>
          <a:blipFill>
            <a:blip r:embed="rId6"/>
            <a:stretch>
              <a:fillRect/>
            </a:stretch>
          </a:blipFill>
        </p:spPr>
      </p:sp>
      <p:pic>
        <p:nvPicPr>
          <p:cNvPr id="2" name="7">
            <a:hlinkClick r:id="" action="ppaction://media"/>
            <a:extLst>
              <a:ext uri="{FF2B5EF4-FFF2-40B4-BE49-F238E27FC236}">
                <a16:creationId xmlns:a16="http://schemas.microsoft.com/office/drawing/2014/main" id="{AE0F479D-B543-B19A-C2A2-37FE73E7DF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71312" y="5000625"/>
            <a:ext cx="420688" cy="404813"/>
          </a:xfrm>
          <a:prstGeom prst="rect">
            <a:avLst/>
          </a:prstGeom>
        </p:spPr>
      </p:pic>
    </p:spTree>
    <p:extLst>
      <p:ext uri="{BB962C8B-B14F-4D97-AF65-F5344CB8AC3E}">
        <p14:creationId xmlns:p14="http://schemas.microsoft.com/office/powerpoint/2010/main" val="364657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FF375-361F-8D28-F96D-64810776572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A3BCD97E-71E9-B4B5-9A8B-B1D454A6E3C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9E20917A-BB4B-131C-1F86-CBC07710A53E}"/>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B53EA6C4-7FAA-9C66-4AF3-AF1AB301106A}"/>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2" name="TextBox 1">
            <a:extLst>
              <a:ext uri="{FF2B5EF4-FFF2-40B4-BE49-F238E27FC236}">
                <a16:creationId xmlns:a16="http://schemas.microsoft.com/office/drawing/2014/main" id="{4D60CA8B-613D-CBA2-D30F-191AE1127768}"/>
              </a:ext>
            </a:extLst>
          </p:cNvPr>
          <p:cNvSpPr txBox="1"/>
          <p:nvPr/>
        </p:nvSpPr>
        <p:spPr>
          <a:xfrm>
            <a:off x="908649" y="373811"/>
            <a:ext cx="10990053" cy="4970591"/>
          </a:xfrm>
          <a:prstGeom prst="rect">
            <a:avLst/>
          </a:prstGeom>
          <a:noFill/>
        </p:spPr>
        <p:txBody>
          <a:bodyPr wrap="square" rtlCol="0">
            <a:spAutoFit/>
          </a:bodyPr>
          <a:lstStyle/>
          <a:p>
            <a:pPr algn="just"/>
            <a:r>
              <a:rPr lang="en-US" sz="1400" b="1" dirty="0">
                <a:latin typeface="Times New Roman" panose="02020603050405020304" pitchFamily="18" charset="0"/>
                <a:cs typeface="Times New Roman" panose="02020603050405020304" pitchFamily="18" charset="0"/>
              </a:rPr>
              <a:t>Q-7 In ml what do  mean by overfitting of a model and how we are dealing with overfitting show case with the help of the python programming </a:t>
            </a:r>
          </a:p>
          <a:p>
            <a:pPr algn="just">
              <a:lnSpc>
                <a:spcPts val="2400"/>
              </a:lnSpc>
            </a:pPr>
            <a:r>
              <a:rPr lang="en-US" sz="1400" dirty="0">
                <a:latin typeface="Times New Roman" panose="02020603050405020304" pitchFamily="18" charset="0"/>
                <a:cs typeface="Times New Roman" panose="02020603050405020304" pitchFamily="18" charset="0"/>
              </a:rPr>
              <a:t>ANS: </a:t>
            </a:r>
            <a:r>
              <a:rPr lang="en-US" sz="1400" b="1" dirty="0">
                <a:latin typeface="Times New Roman" panose="02020603050405020304" pitchFamily="18" charset="0"/>
                <a:cs typeface="Times New Roman" panose="02020603050405020304" pitchFamily="18" charset="0"/>
              </a:rPr>
              <a:t>Overfitting:</a:t>
            </a:r>
            <a:r>
              <a:rPr lang="en-US" sz="1400" b="1" dirty="0">
                <a:solidFill>
                  <a:srgbClr val="000000"/>
                </a:solidFill>
                <a:latin typeface="Times New Roman" panose="02020603050405020304" pitchFamily="18" charset="0"/>
                <a:ea typeface="Calibri (MS)"/>
                <a:cs typeface="Times New Roman" panose="02020603050405020304" pitchFamily="18" charset="0"/>
                <a:sym typeface="Calibri (MS)"/>
              </a:rPr>
              <a:t> </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Overfitting happens when a machine learning model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learns the noise</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in the training data instead of the actual pattern. </a:t>
            </a:r>
          </a:p>
          <a:p>
            <a:pPr algn="just">
              <a:lnSpc>
                <a:spcPts val="2400"/>
              </a:lnSpc>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This leads to:</a:t>
            </a:r>
          </a:p>
          <a:p>
            <a:pPr marL="301625" lvl="1" indent="-150812" algn="just">
              <a:lnSpc>
                <a:spcPct val="150000"/>
              </a:lnSpc>
              <a:buFont typeface="Arial"/>
              <a:buChar char="•"/>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High accuracy on the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training data</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a:t>
            </a:r>
          </a:p>
          <a:p>
            <a:pPr marL="301625" lvl="1" indent="-150812" algn="just">
              <a:lnSpc>
                <a:spcPct val="150000"/>
              </a:lnSpc>
              <a:buFont typeface="Arial"/>
              <a:buChar char="•"/>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Poor performance on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new/unseen data</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a:t>
            </a:r>
          </a:p>
          <a:p>
            <a:pPr marL="301625" lvl="1" indent="-150812" algn="just">
              <a:lnSpc>
                <a:spcPct val="150000"/>
              </a:lnSpc>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Example Scenario:</a:t>
            </a:r>
          </a:p>
          <a:p>
            <a:pPr marL="150813" lvl="1" algn="just">
              <a:lnSpc>
                <a:spcPct val="150000"/>
              </a:lnSpc>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A student memorizes answers instead of understanding concepts. They score well in practice exams but fail real tests with new questions. </a:t>
            </a:r>
          </a:p>
          <a:p>
            <a:pPr marL="150813" lvl="1" algn="just">
              <a:lnSpc>
                <a:spcPct val="150000"/>
              </a:lnSpc>
            </a:pPr>
            <a:r>
              <a:rPr lang="en-US" sz="1400" b="1" dirty="0">
                <a:solidFill>
                  <a:srgbClr val="000000"/>
                </a:solidFill>
                <a:latin typeface="Times New Roman" panose="02020603050405020304" pitchFamily="18" charset="0"/>
                <a:ea typeface="Calibri (MS)"/>
                <a:cs typeface="Times New Roman" panose="02020603050405020304" pitchFamily="18" charset="0"/>
                <a:sym typeface="Calibri (MS)"/>
              </a:rPr>
              <a:t>How to deal with overfitting:</a:t>
            </a:r>
          </a:p>
          <a:p>
            <a:pPr algn="just">
              <a:lnSpc>
                <a:spcPct val="150000"/>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1.Train with More Data</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 Helps the model learn general patterns instead of memorizing.</a:t>
            </a:r>
          </a:p>
          <a:p>
            <a:pPr algn="just">
              <a:lnSpc>
                <a:spcPct val="150000"/>
              </a:lnSpc>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2. Cross-Validation</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 Splitting the dataset into multiple parts (e.g., K-Fold Cross-Validation).</a:t>
            </a:r>
          </a:p>
          <a:p>
            <a:pPr algn="just">
              <a:lnSpc>
                <a:spcPct val="150000"/>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3. Regularization</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 Techniques like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L1 (Lasso) and L2 (Ridge) Regularization</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add penalty terms to prevent overfitting.</a:t>
            </a:r>
          </a:p>
          <a:p>
            <a:pPr algn="just">
              <a:lnSpc>
                <a:spcPct val="150000"/>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4. Dropout (For Neural Networks)</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 Randomly deactivates some neurons during training.</a:t>
            </a:r>
          </a:p>
          <a:p>
            <a:pPr algn="just">
              <a:lnSpc>
                <a:spcPct val="150000"/>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5. Pruning (For Decision Trees)</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 Removing less important branches.</a:t>
            </a:r>
          </a:p>
          <a:p>
            <a:pPr algn="just">
              <a:lnSpc>
                <a:spcPct val="150000"/>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6. Early Stopping</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 Stops training when validation loss starts increasing</a:t>
            </a:r>
            <a:endParaRPr lang="en-US" sz="1400" dirty="0">
              <a:latin typeface="Times New Roman" panose="02020603050405020304" pitchFamily="18" charset="0"/>
              <a:cs typeface="Times New Roman" panose="02020603050405020304" pitchFamily="18" charset="0"/>
            </a:endParaRPr>
          </a:p>
          <a:p>
            <a:pPr algn="just"/>
            <a:endParaRPr lang="en-IN" dirty="0"/>
          </a:p>
        </p:txBody>
      </p:sp>
      <p:pic>
        <p:nvPicPr>
          <p:cNvPr id="5" name="8">
            <a:hlinkClick r:id="" action="ppaction://media"/>
            <a:extLst>
              <a:ext uri="{FF2B5EF4-FFF2-40B4-BE49-F238E27FC236}">
                <a16:creationId xmlns:a16="http://schemas.microsoft.com/office/drawing/2014/main" id="{B1987D53-3030-3BCF-A363-BCDCA2023A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63203" y="4765326"/>
            <a:ext cx="500607" cy="594551"/>
          </a:xfrm>
          <a:prstGeom prst="rect">
            <a:avLst/>
          </a:prstGeom>
        </p:spPr>
      </p:pic>
    </p:spTree>
    <p:extLst>
      <p:ext uri="{BB962C8B-B14F-4D97-AF65-F5344CB8AC3E}">
        <p14:creationId xmlns:p14="http://schemas.microsoft.com/office/powerpoint/2010/main" val="34841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DDCD6-6A19-6D32-FE4C-7AEEBF663C1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AB2F24F4-CDF0-095D-E9C9-7D25291B96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94ADA976-DC36-DBA5-ED36-ED031B488FBE}"/>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D1E690F9-EDE1-C7B8-5DC0-3B7C3CAE7EE4}"/>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pic>
        <p:nvPicPr>
          <p:cNvPr id="16" name="Picture 15">
            <a:extLst>
              <a:ext uri="{FF2B5EF4-FFF2-40B4-BE49-F238E27FC236}">
                <a16:creationId xmlns:a16="http://schemas.microsoft.com/office/drawing/2014/main" id="{C4A60696-1051-9024-9342-785AFE6A7000}"/>
              </a:ext>
            </a:extLst>
          </p:cNvPr>
          <p:cNvPicPr>
            <a:picLocks noChangeAspect="1"/>
          </p:cNvPicPr>
          <p:nvPr/>
        </p:nvPicPr>
        <p:blipFill>
          <a:blip r:embed="rId3"/>
          <a:stretch>
            <a:fillRect/>
          </a:stretch>
        </p:blipFill>
        <p:spPr>
          <a:xfrm>
            <a:off x="954646" y="690113"/>
            <a:ext cx="10196424" cy="4618007"/>
          </a:xfrm>
          <a:prstGeom prst="rect">
            <a:avLst/>
          </a:prstGeom>
        </p:spPr>
      </p:pic>
      <p:sp>
        <p:nvSpPr>
          <p:cNvPr id="17" name="TextBox 16">
            <a:extLst>
              <a:ext uri="{FF2B5EF4-FFF2-40B4-BE49-F238E27FC236}">
                <a16:creationId xmlns:a16="http://schemas.microsoft.com/office/drawing/2014/main" id="{676F6988-49DD-BC12-ABCF-7F4EBDB1FB50}"/>
              </a:ext>
            </a:extLst>
          </p:cNvPr>
          <p:cNvSpPr txBox="1"/>
          <p:nvPr/>
        </p:nvSpPr>
        <p:spPr>
          <a:xfrm>
            <a:off x="942247" y="320781"/>
            <a:ext cx="5141343" cy="369332"/>
          </a:xfrm>
          <a:prstGeom prst="rect">
            <a:avLst/>
          </a:prstGeom>
          <a:noFill/>
        </p:spPr>
        <p:txBody>
          <a:bodyPr wrap="square" rtlCol="0">
            <a:spAutoFit/>
          </a:bodyPr>
          <a:lstStyle/>
          <a:p>
            <a:r>
              <a:rPr lang="en-US" sz="1400" b="1" dirty="0"/>
              <a:t>Code</a:t>
            </a:r>
            <a:r>
              <a:rPr lang="en-US" dirty="0"/>
              <a:t>:</a:t>
            </a:r>
            <a:endParaRPr lang="en-IN" dirty="0"/>
          </a:p>
        </p:txBody>
      </p:sp>
    </p:spTree>
    <p:extLst>
      <p:ext uri="{BB962C8B-B14F-4D97-AF65-F5344CB8AC3E}">
        <p14:creationId xmlns:p14="http://schemas.microsoft.com/office/powerpoint/2010/main" val="2353966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A2233-ADF1-CE36-E649-4148F7F2C91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BC24B444-1963-2410-C906-099F13D51B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83806925-83D4-7E62-0BF2-9B1ADF5DD884}"/>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866F17BC-9F4A-8D58-0B3B-D1F1F6A0163F}"/>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pic>
        <p:nvPicPr>
          <p:cNvPr id="5" name="Picture 4">
            <a:extLst>
              <a:ext uri="{FF2B5EF4-FFF2-40B4-BE49-F238E27FC236}">
                <a16:creationId xmlns:a16="http://schemas.microsoft.com/office/drawing/2014/main" id="{C5F74852-61AF-54CE-5094-AB12EFD8027A}"/>
              </a:ext>
            </a:extLst>
          </p:cNvPr>
          <p:cNvPicPr>
            <a:picLocks noChangeAspect="1"/>
          </p:cNvPicPr>
          <p:nvPr/>
        </p:nvPicPr>
        <p:blipFill>
          <a:blip r:embed="rId3"/>
          <a:stretch>
            <a:fillRect/>
          </a:stretch>
        </p:blipFill>
        <p:spPr>
          <a:xfrm>
            <a:off x="977659" y="828312"/>
            <a:ext cx="10104409" cy="3571160"/>
          </a:xfrm>
          <a:prstGeom prst="rect">
            <a:avLst/>
          </a:prstGeom>
        </p:spPr>
      </p:pic>
    </p:spTree>
    <p:extLst>
      <p:ext uri="{BB962C8B-B14F-4D97-AF65-F5344CB8AC3E}">
        <p14:creationId xmlns:p14="http://schemas.microsoft.com/office/powerpoint/2010/main" val="887684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9F3E-8354-37B7-A624-B1712C6A7D45}"/>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EC1BBF2E-8A2C-ED04-45BA-20A53AF6E23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64C250BC-3B70-D044-8DE2-2FAFBBDF4800}"/>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07D12010-8F8C-8126-75E5-C4076FA156A4}"/>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2" name="TextBox 1">
            <a:extLst>
              <a:ext uri="{FF2B5EF4-FFF2-40B4-BE49-F238E27FC236}">
                <a16:creationId xmlns:a16="http://schemas.microsoft.com/office/drawing/2014/main" id="{E3AD6DD2-1D00-C222-86A9-FAE1DCEAF8AB}"/>
              </a:ext>
            </a:extLst>
          </p:cNvPr>
          <p:cNvSpPr txBox="1"/>
          <p:nvPr/>
        </p:nvSpPr>
        <p:spPr>
          <a:xfrm>
            <a:off x="971909" y="442823"/>
            <a:ext cx="10846280" cy="6001643"/>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Q-8 How to handle noisy data and also what do you mean by Imbalance data showcase with example in python programming. What type of measurement we will be taking to handle the data set.</a:t>
            </a:r>
          </a:p>
          <a:p>
            <a:pPr algn="l">
              <a:lnSpc>
                <a:spcPts val="2400"/>
              </a:lnSpc>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Ans: </a:t>
            </a:r>
            <a:r>
              <a:rPr lang="en-US" sz="1400" b="1" dirty="0">
                <a:solidFill>
                  <a:srgbClr val="000000"/>
                </a:solidFill>
                <a:latin typeface="Times New Roman" panose="02020603050405020304" pitchFamily="18" charset="0"/>
                <a:ea typeface="Calibri (MS)"/>
                <a:cs typeface="Times New Roman" panose="02020603050405020304" pitchFamily="18" charset="0"/>
                <a:sym typeface="Calibri (MS)"/>
              </a:rPr>
              <a:t>1</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a:t>
            </a:r>
            <a:r>
              <a:rPr lang="en-US" sz="1400" b="1" dirty="0">
                <a:solidFill>
                  <a:srgbClr val="000000"/>
                </a:solidFill>
                <a:latin typeface="Times New Roman" panose="02020603050405020304" pitchFamily="18" charset="0"/>
                <a:ea typeface="Calibri (MS)"/>
                <a:cs typeface="Times New Roman" panose="02020603050405020304" pitchFamily="18" charset="0"/>
                <a:sym typeface="Calibri (MS)"/>
              </a:rPr>
              <a:t>Noisy Data: </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Noisy data contains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errors, outliers, or irrelevant information</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that can mislead machine learning models. </a:t>
            </a:r>
          </a:p>
          <a:p>
            <a:pPr algn="l">
              <a:lnSpc>
                <a:spcPts val="2400"/>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How to Handle Noisy Data?</a:t>
            </a:r>
          </a:p>
          <a:p>
            <a:pPr marL="301625" lvl="1" indent="-150812" algn="l">
              <a:lnSpc>
                <a:spcPts val="2400"/>
              </a:lnSpc>
              <a:buFont typeface="Arial"/>
              <a:buChar char="•"/>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Smoothing Techniques</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 Use moving averages, Gaussian filters, or regression models.</a:t>
            </a:r>
          </a:p>
          <a:p>
            <a:pPr marL="301625" lvl="1" indent="-150812" algn="l">
              <a:lnSpc>
                <a:spcPts val="2400"/>
              </a:lnSpc>
              <a:buFont typeface="Arial"/>
              <a:buChar char="•"/>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Outlier Detection &amp; Removal</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 Methods like Z-score, IQR, or Isolation Forest.</a:t>
            </a:r>
          </a:p>
          <a:p>
            <a:pPr marL="301625" lvl="1" indent="-150812" algn="l">
              <a:lnSpc>
                <a:spcPts val="2400"/>
              </a:lnSpc>
              <a:buFont typeface="Arial"/>
              <a:buChar char="•"/>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Data Cleaning</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 Fix missing values using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mean imputation</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 or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interpolation</a:t>
            </a: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a:t>
            </a:r>
          </a:p>
          <a:p>
            <a:pPr marL="150813" lvl="1" algn="l">
              <a:lnSpc>
                <a:spcPts val="2400"/>
              </a:lnSpc>
            </a:pPr>
            <a:r>
              <a:rPr lang="en-US" sz="1400" b="1" i="0" dirty="0">
                <a:solidFill>
                  <a:srgbClr val="404040"/>
                </a:solidFill>
                <a:effectLst/>
                <a:latin typeface="Times New Roman" panose="02020603050405020304" pitchFamily="18" charset="0"/>
                <a:cs typeface="Times New Roman" panose="02020603050405020304" pitchFamily="18" charset="0"/>
              </a:rPr>
              <a:t>2.Imbalanced Data:</a:t>
            </a:r>
          </a:p>
          <a:p>
            <a:pPr algn="l">
              <a:buNone/>
            </a:pPr>
            <a:r>
              <a:rPr lang="en-US" sz="1400" b="1" i="0" dirty="0">
                <a:solidFill>
                  <a:srgbClr val="404040"/>
                </a:solidFill>
                <a:effectLst/>
                <a:latin typeface="Times New Roman" panose="02020603050405020304" pitchFamily="18" charset="0"/>
                <a:cs typeface="Times New Roman" panose="02020603050405020304" pitchFamily="18" charset="0"/>
              </a:rPr>
              <a:t>    Imbalanced data</a:t>
            </a:r>
            <a:r>
              <a:rPr lang="en-US" sz="1400" b="0" i="0" dirty="0">
                <a:solidFill>
                  <a:srgbClr val="404040"/>
                </a:solidFill>
                <a:effectLst/>
                <a:latin typeface="Times New Roman" panose="02020603050405020304" pitchFamily="18" charset="0"/>
                <a:cs typeface="Times New Roman" panose="02020603050405020304" pitchFamily="18" charset="0"/>
              </a:rPr>
              <a:t> occurs when one class significantly outnumbers the other(s) in a classification problem. This can lead to biased models that favor the majority class.</a:t>
            </a:r>
          </a:p>
          <a:p>
            <a:pPr algn="l">
              <a:buNone/>
            </a:pPr>
            <a:r>
              <a:rPr lang="en-US" sz="1400" b="1" i="0" dirty="0">
                <a:solidFill>
                  <a:srgbClr val="404040"/>
                </a:solidFill>
                <a:effectLst/>
                <a:latin typeface="Times New Roman" panose="02020603050405020304" pitchFamily="18" charset="0"/>
                <a:cs typeface="Times New Roman" panose="02020603050405020304" pitchFamily="18" charset="0"/>
              </a:rPr>
              <a:t>How to Handle Imbalanced Data:</a:t>
            </a:r>
          </a:p>
          <a:p>
            <a:pPr marL="171450" indent="-171450" algn="l">
              <a:spcAft>
                <a:spcPts val="300"/>
              </a:spcAft>
              <a:buFont typeface="Arial" panose="020B0604020202020204" pitchFamily="34" charset="0"/>
              <a:buChar char="•"/>
            </a:pPr>
            <a:r>
              <a:rPr lang="en-US" sz="1400" b="1" i="0" dirty="0">
                <a:solidFill>
                  <a:srgbClr val="404040"/>
                </a:solidFill>
                <a:effectLst/>
                <a:latin typeface="Times New Roman" panose="02020603050405020304" pitchFamily="18" charset="0"/>
                <a:cs typeface="Times New Roman" panose="02020603050405020304" pitchFamily="18" charset="0"/>
              </a:rPr>
              <a:t>Resampling</a:t>
            </a:r>
            <a:r>
              <a:rPr lang="en-US" sz="14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spcBef>
                <a:spcPts val="300"/>
              </a:spcBef>
              <a:buFont typeface="Arial" panose="020B0604020202020204" pitchFamily="34" charset="0"/>
              <a:buChar char="•"/>
            </a:pPr>
            <a:r>
              <a:rPr lang="en-US" sz="1400" b="1" i="0" dirty="0">
                <a:solidFill>
                  <a:srgbClr val="404040"/>
                </a:solidFill>
                <a:effectLst/>
                <a:latin typeface="Times New Roman" panose="02020603050405020304" pitchFamily="18" charset="0"/>
                <a:cs typeface="Times New Roman" panose="02020603050405020304" pitchFamily="18" charset="0"/>
              </a:rPr>
              <a:t>Oversampling</a:t>
            </a:r>
            <a:r>
              <a:rPr lang="en-US" sz="1400" b="0" i="0" dirty="0">
                <a:solidFill>
                  <a:srgbClr val="404040"/>
                </a:solidFill>
                <a:effectLst/>
                <a:latin typeface="Times New Roman" panose="02020603050405020304" pitchFamily="18" charset="0"/>
                <a:cs typeface="Times New Roman" panose="02020603050405020304" pitchFamily="18" charset="0"/>
              </a:rPr>
              <a:t>: Increase the number of minority class samples (e.g., using SMOTE).</a:t>
            </a:r>
          </a:p>
          <a:p>
            <a:pPr marL="742950" lvl="1" indent="-285750" algn="l">
              <a:spcBef>
                <a:spcPts val="300"/>
              </a:spcBef>
              <a:buFont typeface="Arial" panose="020B0604020202020204" pitchFamily="34" charset="0"/>
              <a:buChar char="•"/>
            </a:pPr>
            <a:r>
              <a:rPr lang="en-US" sz="1400" b="1" i="0" dirty="0" err="1">
                <a:solidFill>
                  <a:srgbClr val="404040"/>
                </a:solidFill>
                <a:effectLst/>
                <a:latin typeface="Times New Roman" panose="02020603050405020304" pitchFamily="18" charset="0"/>
                <a:cs typeface="Times New Roman" panose="02020603050405020304" pitchFamily="18" charset="0"/>
              </a:rPr>
              <a:t>Undersampling</a:t>
            </a:r>
            <a:r>
              <a:rPr lang="en-US" sz="1400" b="0" i="0" dirty="0">
                <a:solidFill>
                  <a:srgbClr val="404040"/>
                </a:solidFill>
                <a:effectLst/>
                <a:latin typeface="Times New Roman" panose="02020603050405020304" pitchFamily="18" charset="0"/>
                <a:cs typeface="Times New Roman" panose="02020603050405020304" pitchFamily="18" charset="0"/>
              </a:rPr>
              <a:t>: Reduce the number of majority class samples.</a:t>
            </a:r>
          </a:p>
          <a:p>
            <a:pPr marL="171450" indent="-171450" algn="l">
              <a:spcBef>
                <a:spcPts val="300"/>
              </a:spcBef>
              <a:spcAft>
                <a:spcPts val="300"/>
              </a:spcAft>
              <a:buFont typeface="Arial" panose="020B0604020202020204" pitchFamily="34" charset="0"/>
              <a:buChar char="•"/>
            </a:pPr>
            <a:r>
              <a:rPr lang="en-US" sz="1400" b="1" i="0" dirty="0">
                <a:solidFill>
                  <a:srgbClr val="404040"/>
                </a:solidFill>
                <a:effectLst/>
                <a:latin typeface="Times New Roman" panose="02020603050405020304" pitchFamily="18" charset="0"/>
                <a:cs typeface="Times New Roman" panose="02020603050405020304" pitchFamily="18" charset="0"/>
              </a:rPr>
              <a:t>Class Weights</a:t>
            </a:r>
            <a:r>
              <a:rPr lang="en-US" sz="14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spcBef>
                <a:spcPts val="300"/>
              </a:spcBef>
              <a:buFont typeface="Arial" panose="020B0604020202020204" pitchFamily="34" charset="0"/>
              <a:buChar char="•"/>
            </a:pPr>
            <a:r>
              <a:rPr lang="en-US" sz="1400" b="0" i="0" dirty="0">
                <a:solidFill>
                  <a:srgbClr val="404040"/>
                </a:solidFill>
                <a:effectLst/>
                <a:latin typeface="Times New Roman" panose="02020603050405020304" pitchFamily="18" charset="0"/>
                <a:cs typeface="Times New Roman" panose="02020603050405020304" pitchFamily="18" charset="0"/>
              </a:rPr>
              <a:t>Assign higher weights to the minority class during model training.</a:t>
            </a:r>
          </a:p>
          <a:p>
            <a:pPr marL="171450" indent="-171450" algn="l">
              <a:spcBef>
                <a:spcPts val="300"/>
              </a:spcBef>
              <a:spcAft>
                <a:spcPts val="300"/>
              </a:spcAft>
              <a:buFont typeface="Arial" panose="020B0604020202020204" pitchFamily="34" charset="0"/>
              <a:buChar char="•"/>
            </a:pPr>
            <a:r>
              <a:rPr lang="en-US" sz="1400" b="1" i="0" dirty="0">
                <a:solidFill>
                  <a:srgbClr val="404040"/>
                </a:solidFill>
                <a:effectLst/>
                <a:latin typeface="Times New Roman" panose="02020603050405020304" pitchFamily="18" charset="0"/>
                <a:cs typeface="Times New Roman" panose="02020603050405020304" pitchFamily="18" charset="0"/>
              </a:rPr>
              <a:t>Algorithm Selection</a:t>
            </a:r>
            <a:r>
              <a:rPr lang="en-US" sz="14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spcBef>
                <a:spcPts val="300"/>
              </a:spcBef>
              <a:buFont typeface="Arial" panose="020B0604020202020204" pitchFamily="34" charset="0"/>
              <a:buChar char="•"/>
            </a:pPr>
            <a:r>
              <a:rPr lang="en-US" sz="1400" b="0" i="0" dirty="0">
                <a:solidFill>
                  <a:srgbClr val="404040"/>
                </a:solidFill>
                <a:effectLst/>
                <a:latin typeface="Times New Roman" panose="02020603050405020304" pitchFamily="18" charset="0"/>
                <a:cs typeface="Times New Roman" panose="02020603050405020304" pitchFamily="18" charset="0"/>
              </a:rPr>
              <a:t>Use algorithms that handle imbalanced data well (e.g., Random Forests, Gradient Boosting).</a:t>
            </a:r>
          </a:p>
          <a:p>
            <a:pPr marL="171450" indent="-171450" algn="l">
              <a:spcBef>
                <a:spcPts val="300"/>
              </a:spcBef>
              <a:spcAft>
                <a:spcPts val="300"/>
              </a:spcAft>
              <a:buFont typeface="Arial" panose="020B0604020202020204" pitchFamily="34" charset="0"/>
              <a:buChar char="•"/>
            </a:pPr>
            <a:r>
              <a:rPr lang="en-US" sz="1400" b="1" i="0" dirty="0">
                <a:solidFill>
                  <a:srgbClr val="404040"/>
                </a:solidFill>
                <a:effectLst/>
                <a:latin typeface="Times New Roman" panose="02020603050405020304" pitchFamily="18" charset="0"/>
                <a:cs typeface="Times New Roman" panose="02020603050405020304" pitchFamily="18" charset="0"/>
              </a:rPr>
              <a:t>Evaluation Metrics</a:t>
            </a:r>
            <a:r>
              <a:rPr lang="en-US" sz="14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spcBef>
                <a:spcPts val="300"/>
              </a:spcBef>
              <a:buFont typeface="Arial" panose="020B0604020202020204" pitchFamily="34" charset="0"/>
              <a:buChar char="•"/>
            </a:pPr>
            <a:r>
              <a:rPr lang="en-US" sz="1400" b="0" i="0" dirty="0">
                <a:solidFill>
                  <a:srgbClr val="404040"/>
                </a:solidFill>
                <a:effectLst/>
                <a:latin typeface="Times New Roman" panose="02020603050405020304" pitchFamily="18" charset="0"/>
                <a:cs typeface="Times New Roman" panose="02020603050405020304" pitchFamily="18" charset="0"/>
              </a:rPr>
              <a:t>Use metrics like </a:t>
            </a:r>
            <a:r>
              <a:rPr lang="en-US" sz="1400" b="1" i="0" dirty="0">
                <a:solidFill>
                  <a:srgbClr val="404040"/>
                </a:solidFill>
                <a:effectLst/>
                <a:latin typeface="Times New Roman" panose="02020603050405020304" pitchFamily="18" charset="0"/>
                <a:cs typeface="Times New Roman" panose="02020603050405020304" pitchFamily="18" charset="0"/>
              </a:rPr>
              <a:t>F1-score</a:t>
            </a:r>
            <a:r>
              <a:rPr lang="en-US" sz="1400" b="0" i="0" dirty="0">
                <a:solidFill>
                  <a:srgbClr val="404040"/>
                </a:solidFill>
                <a:effectLst/>
                <a:latin typeface="Times New Roman" panose="02020603050405020304" pitchFamily="18" charset="0"/>
                <a:cs typeface="Times New Roman" panose="02020603050405020304" pitchFamily="18" charset="0"/>
              </a:rPr>
              <a:t>, </a:t>
            </a:r>
            <a:r>
              <a:rPr lang="en-US" sz="1400" b="1" i="0" dirty="0">
                <a:solidFill>
                  <a:srgbClr val="404040"/>
                </a:solidFill>
                <a:effectLst/>
                <a:latin typeface="Times New Roman" panose="02020603050405020304" pitchFamily="18" charset="0"/>
                <a:cs typeface="Times New Roman" panose="02020603050405020304" pitchFamily="18" charset="0"/>
              </a:rPr>
              <a:t>Precision-Recall Curve</a:t>
            </a:r>
            <a:r>
              <a:rPr lang="en-US" sz="1400" b="0" i="0" dirty="0">
                <a:solidFill>
                  <a:srgbClr val="404040"/>
                </a:solidFill>
                <a:effectLst/>
                <a:latin typeface="Times New Roman" panose="02020603050405020304" pitchFamily="18" charset="0"/>
                <a:cs typeface="Times New Roman" panose="02020603050405020304" pitchFamily="18" charset="0"/>
              </a:rPr>
              <a:t>, or </a:t>
            </a:r>
            <a:r>
              <a:rPr lang="en-US" sz="1400" b="1" i="0" dirty="0">
                <a:solidFill>
                  <a:srgbClr val="404040"/>
                </a:solidFill>
                <a:effectLst/>
                <a:latin typeface="Times New Roman" panose="02020603050405020304" pitchFamily="18" charset="0"/>
                <a:cs typeface="Times New Roman" panose="02020603050405020304" pitchFamily="18" charset="0"/>
              </a:rPr>
              <a:t>AUC-ROC</a:t>
            </a:r>
            <a:r>
              <a:rPr lang="en-US" sz="1400" b="0" i="0" dirty="0">
                <a:solidFill>
                  <a:srgbClr val="404040"/>
                </a:solidFill>
                <a:effectLst/>
                <a:latin typeface="Times New Roman" panose="02020603050405020304" pitchFamily="18" charset="0"/>
                <a:cs typeface="Times New Roman" panose="02020603050405020304" pitchFamily="18" charset="0"/>
              </a:rPr>
              <a:t> instead of accuracy.</a:t>
            </a:r>
          </a:p>
          <a:p>
            <a:pPr marL="150813" lvl="1" algn="l">
              <a:lnSpc>
                <a:spcPts val="2400"/>
              </a:lnSpc>
            </a:pPr>
            <a:endParaRPr lang="en-US" sz="1400" dirty="0">
              <a:solidFill>
                <a:srgbClr val="000000"/>
              </a:solidFill>
              <a:latin typeface="Times New Roman" panose="02020603050405020304" pitchFamily="18" charset="0"/>
              <a:ea typeface="Calibri (MS)"/>
              <a:cs typeface="Times New Roman" panose="02020603050405020304" pitchFamily="18" charset="0"/>
              <a:sym typeface="Calibri (MS)"/>
            </a:endParaRPr>
          </a:p>
          <a:p>
            <a:endParaRPr lang="en-IN" dirty="0">
              <a:latin typeface="Times New Roman" panose="02020603050405020304" pitchFamily="18" charset="0"/>
              <a:cs typeface="Times New Roman" panose="02020603050405020304" pitchFamily="18" charset="0"/>
            </a:endParaRPr>
          </a:p>
        </p:txBody>
      </p:sp>
      <p:pic>
        <p:nvPicPr>
          <p:cNvPr id="5" name="9">
            <a:hlinkClick r:id="" action="ppaction://media"/>
            <a:extLst>
              <a:ext uri="{FF2B5EF4-FFF2-40B4-BE49-F238E27FC236}">
                <a16:creationId xmlns:a16="http://schemas.microsoft.com/office/drawing/2014/main" id="{A39151CA-5023-0627-7AF2-22620DEB11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48382" y="4786204"/>
            <a:ext cx="500607" cy="604989"/>
          </a:xfrm>
          <a:prstGeom prst="rect">
            <a:avLst/>
          </a:prstGeom>
        </p:spPr>
      </p:pic>
    </p:spTree>
    <p:extLst>
      <p:ext uri="{BB962C8B-B14F-4D97-AF65-F5344CB8AC3E}">
        <p14:creationId xmlns:p14="http://schemas.microsoft.com/office/powerpoint/2010/main" val="2121782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F25F5-E847-ADF4-7863-4D2E4BBFE37C}"/>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A9451267-FE53-2E15-4D25-53B60466A6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BEC9D665-97F6-6DCA-44FC-4A28ABE78DF7}"/>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E2B23680-61D6-14F4-FD70-CFB5D0633D98}"/>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6" name="TextBox 5">
            <a:extLst>
              <a:ext uri="{FF2B5EF4-FFF2-40B4-BE49-F238E27FC236}">
                <a16:creationId xmlns:a16="http://schemas.microsoft.com/office/drawing/2014/main" id="{DCF07CB5-EEC1-412D-C31A-9413B6998801}"/>
              </a:ext>
            </a:extLst>
          </p:cNvPr>
          <p:cNvSpPr txBox="1"/>
          <p:nvPr/>
        </p:nvSpPr>
        <p:spPr>
          <a:xfrm>
            <a:off x="960408" y="454325"/>
            <a:ext cx="9586822"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Code:</a:t>
            </a:r>
            <a:endParaRPr lang="en-IN" sz="1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870EEE7-F6D0-AB4D-C1A1-FE1C9E887BB2}"/>
              </a:ext>
            </a:extLst>
          </p:cNvPr>
          <p:cNvPicPr>
            <a:picLocks noChangeAspect="1"/>
          </p:cNvPicPr>
          <p:nvPr/>
        </p:nvPicPr>
        <p:blipFill>
          <a:blip r:embed="rId3"/>
          <a:stretch>
            <a:fillRect/>
          </a:stretch>
        </p:blipFill>
        <p:spPr>
          <a:xfrm>
            <a:off x="6257025" y="1287032"/>
            <a:ext cx="5319623" cy="4179240"/>
          </a:xfrm>
          <a:prstGeom prst="rect">
            <a:avLst/>
          </a:prstGeom>
        </p:spPr>
      </p:pic>
      <p:sp>
        <p:nvSpPr>
          <p:cNvPr id="10" name="TextBox 9">
            <a:extLst>
              <a:ext uri="{FF2B5EF4-FFF2-40B4-BE49-F238E27FC236}">
                <a16:creationId xmlns:a16="http://schemas.microsoft.com/office/drawing/2014/main" id="{49CF5349-FFF7-0DCE-CDF7-4A79153EA15A}"/>
              </a:ext>
            </a:extLst>
          </p:cNvPr>
          <p:cNvSpPr txBox="1"/>
          <p:nvPr/>
        </p:nvSpPr>
        <p:spPr>
          <a:xfrm>
            <a:off x="972988" y="787879"/>
            <a:ext cx="3127435"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Noisy data:</a:t>
            </a:r>
            <a:endParaRPr lang="en-IN" sz="14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48D4AAF-84CE-C9A9-6559-BA0AE38E7F13}"/>
              </a:ext>
            </a:extLst>
          </p:cNvPr>
          <p:cNvSpPr txBox="1"/>
          <p:nvPr/>
        </p:nvSpPr>
        <p:spPr>
          <a:xfrm>
            <a:off x="6257025" y="812141"/>
            <a:ext cx="3255035"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Imbalance data:</a:t>
            </a:r>
            <a:endParaRPr lang="en-IN" sz="1400" b="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7D0F2A96-FD7F-45AA-949E-6063F6F3B9EF}"/>
              </a:ext>
            </a:extLst>
          </p:cNvPr>
          <p:cNvPicPr>
            <a:picLocks noChangeAspect="1"/>
          </p:cNvPicPr>
          <p:nvPr/>
        </p:nvPicPr>
        <p:blipFill>
          <a:blip r:embed="rId4"/>
          <a:stretch>
            <a:fillRect/>
          </a:stretch>
        </p:blipFill>
        <p:spPr>
          <a:xfrm>
            <a:off x="914400" y="1202871"/>
            <a:ext cx="5181600" cy="4038600"/>
          </a:xfrm>
          <a:prstGeom prst="rect">
            <a:avLst/>
          </a:prstGeom>
        </p:spPr>
      </p:pic>
    </p:spTree>
    <p:extLst>
      <p:ext uri="{BB962C8B-B14F-4D97-AF65-F5344CB8AC3E}">
        <p14:creationId xmlns:p14="http://schemas.microsoft.com/office/powerpoint/2010/main" val="3066142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00B32-3B53-1D00-95FF-6F571F00BC73}"/>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F94E8C2-48CB-AE70-CF95-045A6CBADE61}"/>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AF331BAC-E5A0-B82E-F8C6-ACD73F0AF13A}"/>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16B48F97-434B-A904-72C8-119C74E3B692}"/>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2" name="TextBox 1">
            <a:extLst>
              <a:ext uri="{FF2B5EF4-FFF2-40B4-BE49-F238E27FC236}">
                <a16:creationId xmlns:a16="http://schemas.microsoft.com/office/drawing/2014/main" id="{AB71A78A-4A50-8B83-10AB-2E3B8D231644}"/>
              </a:ext>
            </a:extLst>
          </p:cNvPr>
          <p:cNvSpPr txBox="1"/>
          <p:nvPr/>
        </p:nvSpPr>
        <p:spPr>
          <a:xfrm>
            <a:off x="838200" y="319622"/>
            <a:ext cx="10541479" cy="6409255"/>
          </a:xfrm>
          <a:prstGeom prst="rect">
            <a:avLst/>
          </a:prstGeom>
          <a:noFill/>
        </p:spPr>
        <p:txBody>
          <a:bodyPr wrap="square" rtlCol="0">
            <a:spAutoFit/>
          </a:bodyPr>
          <a:lstStyle/>
          <a:p>
            <a:pPr>
              <a:lnSpc>
                <a:spcPct val="150000"/>
              </a:lnSpc>
            </a:pPr>
            <a:r>
              <a:rPr lang="en-US" sz="1400" b="1" dirty="0">
                <a:latin typeface="Times New Roman" panose="02020603050405020304" pitchFamily="18" charset="0"/>
                <a:cs typeface="Times New Roman" panose="02020603050405020304" pitchFamily="18" charset="0"/>
              </a:rPr>
              <a:t>Q-1: what type of ML algorithm used in a dataset how to find it out ?</a:t>
            </a:r>
          </a:p>
          <a:p>
            <a:pPr algn="just">
              <a:lnSpc>
                <a:spcPct val="150000"/>
              </a:lnSpc>
            </a:pPr>
            <a:r>
              <a:rPr lang="en-US" sz="1400" dirty="0">
                <a:latin typeface="Times New Roman" panose="02020603050405020304" pitchFamily="18" charset="0"/>
                <a:cs typeface="Times New Roman" panose="02020603050405020304" pitchFamily="18" charset="0"/>
              </a:rPr>
              <a:t>Ans: Identifying the type of machine learning (ML) algorithm used for a given dataset requires understanding the dataset’s characteristics, the problem it aims to solve, and the nature of its target variable. </a:t>
            </a:r>
          </a:p>
          <a:p>
            <a:pPr algn="l">
              <a:lnSpc>
                <a:spcPct val="150000"/>
              </a:lnSpc>
              <a:spcAft>
                <a:spcPts val="300"/>
              </a:spcAft>
              <a:buFont typeface="+mj-lt"/>
              <a:buAutoNum type="arabicPeriod"/>
            </a:pPr>
            <a:r>
              <a:rPr lang="en-IN" sz="1400" b="1" i="0" dirty="0">
                <a:solidFill>
                  <a:srgbClr val="404040"/>
                </a:solidFill>
                <a:effectLst/>
                <a:latin typeface="Times New Roman" panose="02020603050405020304" pitchFamily="18" charset="0"/>
                <a:cs typeface="Times New Roman" panose="02020603050405020304" pitchFamily="18" charset="0"/>
              </a:rPr>
              <a:t>Understand the Problem</a:t>
            </a:r>
            <a:r>
              <a:rPr lang="en-IN" sz="1400" b="0" i="0" dirty="0">
                <a:solidFill>
                  <a:srgbClr val="404040"/>
                </a:solidFill>
                <a:effectLst/>
                <a:latin typeface="Times New Roman" panose="02020603050405020304" pitchFamily="18" charset="0"/>
                <a:cs typeface="Times New Roman" panose="02020603050405020304" pitchFamily="18" charset="0"/>
              </a:rPr>
              <a:t>:</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Supervised Learning</a:t>
            </a:r>
            <a:r>
              <a:rPr lang="en-IN" sz="1400" b="0" i="0" dirty="0">
                <a:solidFill>
                  <a:srgbClr val="404040"/>
                </a:solidFill>
                <a:effectLst/>
                <a:latin typeface="Times New Roman" panose="02020603050405020304" pitchFamily="18" charset="0"/>
                <a:cs typeface="Times New Roman" panose="02020603050405020304" pitchFamily="18" charset="0"/>
              </a:rPr>
              <a:t>: Classification (e.g., spam detection) or Regression (e.g., house prices).</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Unsupervised Learning</a:t>
            </a:r>
            <a:r>
              <a:rPr lang="en-IN" sz="1400" b="0" i="0" dirty="0">
                <a:solidFill>
                  <a:srgbClr val="404040"/>
                </a:solidFill>
                <a:effectLst/>
                <a:latin typeface="Times New Roman" panose="02020603050405020304" pitchFamily="18" charset="0"/>
                <a:cs typeface="Times New Roman" panose="02020603050405020304" pitchFamily="18" charset="0"/>
              </a:rPr>
              <a:t>: Clustering (e.g., customer segmentation) or Dimensionality Reduction (e.g., PCA).</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Reinforcement Learning</a:t>
            </a:r>
            <a:r>
              <a:rPr lang="en-IN" sz="1400" b="0" i="0" dirty="0">
                <a:solidFill>
                  <a:srgbClr val="404040"/>
                </a:solidFill>
                <a:effectLst/>
                <a:latin typeface="Times New Roman" panose="02020603050405020304" pitchFamily="18" charset="0"/>
                <a:cs typeface="Times New Roman" panose="02020603050405020304" pitchFamily="18" charset="0"/>
              </a:rPr>
              <a:t>: Learn by interaction (e.g., game playing).</a:t>
            </a:r>
          </a:p>
          <a:p>
            <a:pPr algn="l">
              <a:lnSpc>
                <a:spcPct val="150000"/>
              </a:lnSpc>
              <a:spcBef>
                <a:spcPts val="300"/>
              </a:spcBef>
              <a:spcAft>
                <a:spcPts val="300"/>
              </a:spcAft>
              <a:buFont typeface="+mj-lt"/>
              <a:buAutoNum type="arabicPeriod"/>
            </a:pPr>
            <a:r>
              <a:rPr lang="en-IN" sz="1400" b="1" i="0" dirty="0" err="1">
                <a:solidFill>
                  <a:srgbClr val="404040"/>
                </a:solidFill>
                <a:effectLst/>
                <a:latin typeface="Times New Roman" panose="02020603050405020304" pitchFamily="18" charset="0"/>
                <a:cs typeface="Times New Roman" panose="02020603050405020304" pitchFamily="18" charset="0"/>
              </a:rPr>
              <a:t>Analyze</a:t>
            </a:r>
            <a:r>
              <a:rPr lang="en-IN" sz="1400" b="1" i="0" dirty="0">
                <a:solidFill>
                  <a:srgbClr val="404040"/>
                </a:solidFill>
                <a:effectLst/>
                <a:latin typeface="Times New Roman" panose="02020603050405020304" pitchFamily="18" charset="0"/>
                <a:cs typeface="Times New Roman" panose="02020603050405020304" pitchFamily="18" charset="0"/>
              </a:rPr>
              <a:t> the Dataset</a:t>
            </a:r>
            <a:r>
              <a:rPr lang="en-IN" sz="1400" b="0" i="0" dirty="0">
                <a:solidFill>
                  <a:srgbClr val="404040"/>
                </a:solidFill>
                <a:effectLst/>
                <a:latin typeface="Times New Roman" panose="02020603050405020304" pitchFamily="18" charset="0"/>
                <a:cs typeface="Times New Roman" panose="02020603050405020304" pitchFamily="18" charset="0"/>
              </a:rPr>
              <a:t>:</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Structured Data</a:t>
            </a:r>
            <a:r>
              <a:rPr lang="en-IN" sz="1400" b="0" i="0" dirty="0">
                <a:solidFill>
                  <a:srgbClr val="404040"/>
                </a:solidFill>
                <a:effectLst/>
                <a:latin typeface="Times New Roman" panose="02020603050405020304" pitchFamily="18" charset="0"/>
                <a:cs typeface="Times New Roman" panose="02020603050405020304" pitchFamily="18" charset="0"/>
              </a:rPr>
              <a:t>: Use Decision Trees, Random Forests, or Linear Regression.</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Unstructured Data</a:t>
            </a:r>
            <a:r>
              <a:rPr lang="en-IN" sz="1400" b="0" i="0" dirty="0">
                <a:solidFill>
                  <a:srgbClr val="404040"/>
                </a:solidFill>
                <a:effectLst/>
                <a:latin typeface="Times New Roman" panose="02020603050405020304" pitchFamily="18" charset="0"/>
                <a:cs typeface="Times New Roman" panose="02020603050405020304" pitchFamily="18" charset="0"/>
              </a:rPr>
              <a:t>: Use CNNs (images), RNNs (text), or Transformers.</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Small Dataset</a:t>
            </a:r>
            <a:r>
              <a:rPr lang="en-IN" sz="1400" b="0" i="0" dirty="0">
                <a:solidFill>
                  <a:srgbClr val="404040"/>
                </a:solidFill>
                <a:effectLst/>
                <a:latin typeface="Times New Roman" panose="02020603050405020304" pitchFamily="18" charset="0"/>
                <a:cs typeface="Times New Roman" panose="02020603050405020304" pitchFamily="18" charset="0"/>
              </a:rPr>
              <a:t>: Use simpler models (e.g., Logistic Regression).</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Large Dataset</a:t>
            </a:r>
            <a:r>
              <a:rPr lang="en-IN" sz="1400" b="0" i="0" dirty="0">
                <a:solidFill>
                  <a:srgbClr val="404040"/>
                </a:solidFill>
                <a:effectLst/>
                <a:latin typeface="Times New Roman" panose="02020603050405020304" pitchFamily="18" charset="0"/>
                <a:cs typeface="Times New Roman" panose="02020603050405020304" pitchFamily="18" charset="0"/>
              </a:rPr>
              <a:t>: Use complex models (e.g., Deep Learning).</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Numerical Features</a:t>
            </a:r>
            <a:r>
              <a:rPr lang="en-IN" sz="1400" b="0" i="0" dirty="0">
                <a:solidFill>
                  <a:srgbClr val="404040"/>
                </a:solidFill>
                <a:effectLst/>
                <a:latin typeface="Times New Roman" panose="02020603050405020304" pitchFamily="18" charset="0"/>
                <a:cs typeface="Times New Roman" panose="02020603050405020304" pitchFamily="18" charset="0"/>
              </a:rPr>
              <a:t>: Use Linear Regression, SVM, or Neural Networks.</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Categorical Features</a:t>
            </a:r>
            <a:r>
              <a:rPr lang="en-IN" sz="1400" b="0" i="0" dirty="0">
                <a:solidFill>
                  <a:srgbClr val="404040"/>
                </a:solidFill>
                <a:effectLst/>
                <a:latin typeface="Times New Roman" panose="02020603050405020304" pitchFamily="18" charset="0"/>
                <a:cs typeface="Times New Roman" panose="02020603050405020304" pitchFamily="18" charset="0"/>
              </a:rPr>
              <a:t>: Use Decision Trees, Random Forests, or </a:t>
            </a:r>
            <a:r>
              <a:rPr lang="en-IN" sz="1400" b="0" i="0" dirty="0" err="1">
                <a:solidFill>
                  <a:srgbClr val="404040"/>
                </a:solidFill>
                <a:effectLst/>
                <a:latin typeface="Times New Roman" panose="02020603050405020304" pitchFamily="18" charset="0"/>
                <a:cs typeface="Times New Roman" panose="02020603050405020304" pitchFamily="18" charset="0"/>
              </a:rPr>
              <a:t>XGBoost</a:t>
            </a:r>
            <a:r>
              <a:rPr lang="en-IN" sz="1400" b="0" i="0" dirty="0">
                <a:solidFill>
                  <a:srgbClr val="404040"/>
                </a:solidFill>
                <a:effectLst/>
                <a:latin typeface="Times New Roman" panose="02020603050405020304" pitchFamily="18" charset="0"/>
                <a:cs typeface="Times New Roman" panose="02020603050405020304" pitchFamily="18" charset="0"/>
              </a:rPr>
              <a:t>.</a:t>
            </a:r>
          </a:p>
          <a:p>
            <a:pPr marL="857250" lvl="1" indent="-400050" algn="l">
              <a:lnSpc>
                <a:spcPct val="150000"/>
              </a:lnSpc>
              <a:spcBef>
                <a:spcPts val="300"/>
              </a:spcBef>
              <a:buFont typeface="+mj-lt"/>
              <a:buAutoNum type="romanLcPeriod"/>
            </a:pPr>
            <a:r>
              <a:rPr lang="en-IN" sz="1400" b="1" i="0" dirty="0" err="1">
                <a:solidFill>
                  <a:srgbClr val="404040"/>
                </a:solidFill>
                <a:effectLst/>
                <a:latin typeface="Times New Roman" panose="02020603050405020304" pitchFamily="18" charset="0"/>
                <a:cs typeface="Times New Roman" panose="02020603050405020304" pitchFamily="18" charset="0"/>
              </a:rPr>
              <a:t>Labeled</a:t>
            </a:r>
            <a:r>
              <a:rPr lang="en-IN" sz="1400" b="1" i="0" dirty="0">
                <a:solidFill>
                  <a:srgbClr val="404040"/>
                </a:solidFill>
                <a:effectLst/>
                <a:latin typeface="Times New Roman" panose="02020603050405020304" pitchFamily="18" charset="0"/>
                <a:cs typeface="Times New Roman" panose="02020603050405020304" pitchFamily="18" charset="0"/>
              </a:rPr>
              <a:t> Data</a:t>
            </a:r>
            <a:r>
              <a:rPr lang="en-IN" sz="1400" b="0" i="0" dirty="0">
                <a:solidFill>
                  <a:srgbClr val="404040"/>
                </a:solidFill>
                <a:effectLst/>
                <a:latin typeface="Times New Roman" panose="02020603050405020304" pitchFamily="18" charset="0"/>
                <a:cs typeface="Times New Roman" panose="02020603050405020304" pitchFamily="18" charset="0"/>
              </a:rPr>
              <a:t>: Use supervised learning.</a:t>
            </a:r>
          </a:p>
          <a:p>
            <a:pPr marL="857250" lvl="1" indent="-400050" algn="l">
              <a:lnSpc>
                <a:spcPct val="150000"/>
              </a:lnSpc>
              <a:spcBef>
                <a:spcPts val="300"/>
              </a:spcBef>
              <a:buFont typeface="+mj-lt"/>
              <a:buAutoNum type="romanLcPeriod"/>
            </a:pPr>
            <a:r>
              <a:rPr lang="en-IN" sz="1400" b="1" i="0" dirty="0" err="1">
                <a:solidFill>
                  <a:srgbClr val="404040"/>
                </a:solidFill>
                <a:effectLst/>
                <a:latin typeface="Times New Roman" panose="02020603050405020304" pitchFamily="18" charset="0"/>
                <a:cs typeface="Times New Roman" panose="02020603050405020304" pitchFamily="18" charset="0"/>
              </a:rPr>
              <a:t>Unlabeled</a:t>
            </a:r>
            <a:r>
              <a:rPr lang="en-IN" sz="1400" b="1" i="0" dirty="0">
                <a:solidFill>
                  <a:srgbClr val="404040"/>
                </a:solidFill>
                <a:effectLst/>
                <a:latin typeface="Times New Roman" panose="02020603050405020304" pitchFamily="18" charset="0"/>
                <a:cs typeface="Times New Roman" panose="02020603050405020304" pitchFamily="18" charset="0"/>
              </a:rPr>
              <a:t> Data</a:t>
            </a:r>
            <a:r>
              <a:rPr lang="en-IN" sz="1400" b="0" i="0" dirty="0">
                <a:solidFill>
                  <a:srgbClr val="404040"/>
                </a:solidFill>
                <a:effectLst/>
                <a:latin typeface="Times New Roman" panose="02020603050405020304" pitchFamily="18" charset="0"/>
                <a:cs typeface="Times New Roman" panose="02020603050405020304" pitchFamily="18" charset="0"/>
              </a:rPr>
              <a:t>: Use unsupervised learning.</a:t>
            </a:r>
          </a:p>
          <a:p>
            <a:pPr marL="982133" lvl="2" indent="-400050" algn="l">
              <a:lnSpc>
                <a:spcPct val="150000"/>
              </a:lnSpc>
              <a:buFont typeface="+mj-lt"/>
              <a:buAutoNum type="romanUcPeriod"/>
            </a:pPr>
            <a:endPar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endParaRPr>
          </a:p>
          <a:p>
            <a:pPr>
              <a:lnSpc>
                <a:spcPct val="150000"/>
              </a:lnSpc>
            </a:pPr>
            <a:endParaRPr lang="en-IN" sz="1400" dirty="0">
              <a:latin typeface="Times New Roman" panose="02020603050405020304" pitchFamily="18" charset="0"/>
              <a:cs typeface="Times New Roman" panose="02020603050405020304" pitchFamily="18" charset="0"/>
            </a:endParaRPr>
          </a:p>
        </p:txBody>
      </p:sp>
      <p:pic>
        <p:nvPicPr>
          <p:cNvPr id="5" name="2">
            <a:hlinkClick r:id="" action="ppaction://media"/>
            <a:extLst>
              <a:ext uri="{FF2B5EF4-FFF2-40B4-BE49-F238E27FC236}">
                <a16:creationId xmlns:a16="http://schemas.microsoft.com/office/drawing/2014/main" id="{76AF84CC-A266-31DC-8337-BCF9CB51C6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3998" y="4953217"/>
            <a:ext cx="333593" cy="323154"/>
          </a:xfrm>
          <a:prstGeom prst="rect">
            <a:avLst/>
          </a:prstGeom>
        </p:spPr>
      </p:pic>
    </p:spTree>
    <p:extLst>
      <p:ext uri="{BB962C8B-B14F-4D97-AF65-F5344CB8AC3E}">
        <p14:creationId xmlns:p14="http://schemas.microsoft.com/office/powerpoint/2010/main" val="397752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61F91-5AC5-DC7B-6A4E-7D70597FCBD0}"/>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D3BFC29D-798E-F9D9-AA6D-5871CDF5EF84}"/>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
        <p:nvSpPr>
          <p:cNvPr id="11" name="TextBox 10">
            <a:extLst>
              <a:ext uri="{FF2B5EF4-FFF2-40B4-BE49-F238E27FC236}">
                <a16:creationId xmlns:a16="http://schemas.microsoft.com/office/drawing/2014/main" id="{F0EC0926-E6E1-2865-1646-E4E8EAAA98A7}"/>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1D56D983-46D5-C6D0-6CE8-DC0C5D4A18F5}"/>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6" name="TextBox 5">
            <a:extLst>
              <a:ext uri="{FF2B5EF4-FFF2-40B4-BE49-F238E27FC236}">
                <a16:creationId xmlns:a16="http://schemas.microsoft.com/office/drawing/2014/main" id="{D763E1A2-FD71-023E-0646-8FD8C796C8B1}"/>
              </a:ext>
            </a:extLst>
          </p:cNvPr>
          <p:cNvSpPr txBox="1"/>
          <p:nvPr/>
        </p:nvSpPr>
        <p:spPr>
          <a:xfrm>
            <a:off x="1017917" y="327804"/>
            <a:ext cx="11021683" cy="5421933"/>
          </a:xfrm>
          <a:prstGeom prst="rect">
            <a:avLst/>
          </a:prstGeom>
          <a:noFill/>
        </p:spPr>
        <p:txBody>
          <a:bodyPr wrap="square" rtlCol="0">
            <a:spAutoFit/>
          </a:bodyPr>
          <a:lstStyle/>
          <a:p>
            <a:pPr algn="just">
              <a:lnSpc>
                <a:spcPct val="150000"/>
              </a:lnSpc>
            </a:pPr>
            <a:r>
              <a:rPr lang="en-US" sz="1400" b="1" i="0" dirty="0">
                <a:solidFill>
                  <a:srgbClr val="262626"/>
                </a:solidFill>
                <a:effectLst/>
                <a:latin typeface="Times New Roman" panose="02020603050405020304" pitchFamily="18" charset="0"/>
                <a:cs typeface="Times New Roman" panose="02020603050405020304" pitchFamily="18" charset="0"/>
              </a:rPr>
              <a:t>Q-9: Share with the example of k-fold cross validation technique. you may take k with any number like 5,10,20,30.</a:t>
            </a:r>
          </a:p>
          <a:p>
            <a:pPr algn="just">
              <a:lnSpc>
                <a:spcPct val="150000"/>
              </a:lnSpc>
            </a:pPr>
            <a:r>
              <a:rPr lang="en-US" sz="1400" b="1" i="0" dirty="0">
                <a:solidFill>
                  <a:srgbClr val="404040"/>
                </a:solidFill>
                <a:effectLst/>
                <a:latin typeface="Times New Roman" panose="02020603050405020304" pitchFamily="18" charset="0"/>
                <a:cs typeface="Times New Roman" panose="02020603050405020304" pitchFamily="18" charset="0"/>
              </a:rPr>
              <a:t>ANS: K-Fold Cross-Validation</a:t>
            </a:r>
            <a:r>
              <a:rPr lang="en-US" sz="1400" b="0" i="0" dirty="0">
                <a:solidFill>
                  <a:srgbClr val="404040"/>
                </a:solidFill>
                <a:effectLst/>
                <a:latin typeface="Times New Roman" panose="02020603050405020304" pitchFamily="18" charset="0"/>
                <a:cs typeface="Times New Roman" panose="02020603050405020304" pitchFamily="18" charset="0"/>
              </a:rPr>
              <a:t> is a technique used to evaluate the performance of a machine learning model. It divides the dataset into </a:t>
            </a:r>
            <a:r>
              <a:rPr lang="en-US" sz="1400" b="1" i="0" dirty="0">
                <a:solidFill>
                  <a:srgbClr val="404040"/>
                </a:solidFill>
                <a:effectLst/>
                <a:latin typeface="Times New Roman" panose="02020603050405020304" pitchFamily="18" charset="0"/>
                <a:cs typeface="Times New Roman" panose="02020603050405020304" pitchFamily="18" charset="0"/>
              </a:rPr>
              <a:t>k subsets (folds)</a:t>
            </a:r>
            <a:r>
              <a:rPr lang="en-US" sz="1400" b="0" i="0" dirty="0">
                <a:solidFill>
                  <a:srgbClr val="404040"/>
                </a:solidFill>
                <a:effectLst/>
                <a:latin typeface="Times New Roman" panose="02020603050405020304" pitchFamily="18" charset="0"/>
                <a:cs typeface="Times New Roman" panose="02020603050405020304" pitchFamily="18" charset="0"/>
              </a:rPr>
              <a:t>, trains the model on </a:t>
            </a:r>
            <a:r>
              <a:rPr lang="en-US" sz="1400" b="1" i="0" dirty="0">
                <a:solidFill>
                  <a:srgbClr val="404040"/>
                </a:solidFill>
                <a:effectLst/>
                <a:latin typeface="Times New Roman" panose="02020603050405020304" pitchFamily="18" charset="0"/>
                <a:cs typeface="Times New Roman" panose="02020603050405020304" pitchFamily="18" charset="0"/>
              </a:rPr>
              <a:t>k-1 folds</a:t>
            </a:r>
            <a:r>
              <a:rPr lang="en-US" sz="1400" b="0" i="0" dirty="0">
                <a:solidFill>
                  <a:srgbClr val="404040"/>
                </a:solidFill>
                <a:effectLst/>
                <a:latin typeface="Times New Roman" panose="02020603050405020304" pitchFamily="18" charset="0"/>
                <a:cs typeface="Times New Roman" panose="02020603050405020304" pitchFamily="18" charset="0"/>
              </a:rPr>
              <a:t>, and validates it on the remaining fold. This process is repeated </a:t>
            </a:r>
            <a:r>
              <a:rPr lang="en-US" sz="1400" b="1" i="0" dirty="0">
                <a:solidFill>
                  <a:srgbClr val="404040"/>
                </a:solidFill>
                <a:effectLst/>
                <a:latin typeface="Times New Roman" panose="02020603050405020304" pitchFamily="18" charset="0"/>
                <a:cs typeface="Times New Roman" panose="02020603050405020304" pitchFamily="18" charset="0"/>
              </a:rPr>
              <a:t>k times</a:t>
            </a:r>
            <a:r>
              <a:rPr lang="en-US" sz="1400" b="0" i="0" dirty="0">
                <a:solidFill>
                  <a:srgbClr val="404040"/>
                </a:solidFill>
                <a:effectLst/>
                <a:latin typeface="Times New Roman" panose="02020603050405020304" pitchFamily="18" charset="0"/>
                <a:cs typeface="Times New Roman" panose="02020603050405020304" pitchFamily="18" charset="0"/>
              </a:rPr>
              <a:t>, with each fold used exactly once as the validation set. The final performance is the average of the results from all folds.</a:t>
            </a:r>
          </a:p>
          <a:p>
            <a:pPr algn="just">
              <a:lnSpc>
                <a:spcPct val="150000"/>
              </a:lnSpc>
            </a:pP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Why use it?</a:t>
            </a:r>
          </a:p>
          <a:p>
            <a:pPr marL="301625" lvl="1" indent="-150812" algn="just">
              <a:lnSpc>
                <a:spcPct val="150000"/>
              </a:lnSpc>
              <a:buFont typeface="Arial"/>
              <a:buChar char="•"/>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Prevents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overfitting</a:t>
            </a:r>
          </a:p>
          <a:p>
            <a:pPr marL="301625" lvl="1" indent="-150812" algn="just">
              <a:lnSpc>
                <a:spcPct val="150000"/>
              </a:lnSpc>
              <a:buFont typeface="Arial"/>
              <a:buChar char="•"/>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Ensures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better model evaluation</a:t>
            </a:r>
          </a:p>
          <a:p>
            <a:pPr marL="301625" lvl="1" indent="-150812" algn="just">
              <a:lnSpc>
                <a:spcPct val="150000"/>
              </a:lnSpc>
              <a:buFont typeface="Arial"/>
              <a:buChar char="•"/>
            </a:pPr>
            <a:r>
              <a:rPr lang="en-US" sz="1400" dirty="0">
                <a:solidFill>
                  <a:srgbClr val="000000"/>
                </a:solidFill>
                <a:latin typeface="Times New Roman" panose="02020603050405020304" pitchFamily="18" charset="0"/>
                <a:ea typeface="Calibri (MS)"/>
                <a:cs typeface="Times New Roman" panose="02020603050405020304" pitchFamily="18" charset="0"/>
                <a:sym typeface="Calibri (MS)"/>
              </a:rPr>
              <a:t>Useful when </a:t>
            </a:r>
            <a:r>
              <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rPr>
              <a:t>data is limited</a:t>
            </a:r>
          </a:p>
          <a:p>
            <a:pPr algn="just">
              <a:lnSpc>
                <a:spcPct val="150000"/>
              </a:lnSpc>
              <a:buNone/>
            </a:pPr>
            <a:r>
              <a:rPr lang="en-US" sz="1400" b="1" i="0" dirty="0">
                <a:solidFill>
                  <a:srgbClr val="404040"/>
                </a:solidFill>
                <a:effectLst/>
                <a:latin typeface="Times New Roman" panose="02020603050405020304" pitchFamily="18" charset="0"/>
                <a:cs typeface="Times New Roman" panose="02020603050405020304" pitchFamily="18" charset="0"/>
              </a:rPr>
              <a:t>steps of K-Fold Cross-Validation</a:t>
            </a:r>
          </a:p>
          <a:p>
            <a:pPr algn="just">
              <a:lnSpc>
                <a:spcPct val="150000"/>
              </a:lnSpc>
              <a:buFont typeface="+mj-lt"/>
              <a:buAutoNum type="arabicPeriod"/>
            </a:pPr>
            <a:r>
              <a:rPr lang="en-US" sz="1400" b="0" i="0" dirty="0">
                <a:solidFill>
                  <a:srgbClr val="404040"/>
                </a:solidFill>
                <a:effectLst/>
                <a:latin typeface="Times New Roman" panose="02020603050405020304" pitchFamily="18" charset="0"/>
                <a:cs typeface="Times New Roman" panose="02020603050405020304" pitchFamily="18" charset="0"/>
              </a:rPr>
              <a:t>Split the dataset into </a:t>
            </a:r>
            <a:r>
              <a:rPr lang="en-US" sz="1400" b="1" i="0" dirty="0">
                <a:solidFill>
                  <a:srgbClr val="404040"/>
                </a:solidFill>
                <a:effectLst/>
                <a:latin typeface="Times New Roman" panose="02020603050405020304" pitchFamily="18" charset="0"/>
                <a:cs typeface="Times New Roman" panose="02020603050405020304" pitchFamily="18" charset="0"/>
              </a:rPr>
              <a:t>k equal parts (folds)</a:t>
            </a:r>
            <a:r>
              <a:rPr lang="en-US" sz="1400" b="0" i="0" dirty="0">
                <a:solidFill>
                  <a:srgbClr val="404040"/>
                </a:solidFill>
                <a:effectLst/>
                <a:latin typeface="Times New Roman" panose="02020603050405020304" pitchFamily="18" charset="0"/>
                <a:cs typeface="Times New Roman" panose="02020603050405020304" pitchFamily="18" charset="0"/>
              </a:rPr>
              <a:t>.</a:t>
            </a:r>
          </a:p>
          <a:p>
            <a:pPr algn="just">
              <a:lnSpc>
                <a:spcPct val="150000"/>
              </a:lnSpc>
              <a:spcBef>
                <a:spcPts val="300"/>
              </a:spcBef>
              <a:spcAft>
                <a:spcPts val="300"/>
              </a:spcAft>
              <a:buFont typeface="+mj-lt"/>
              <a:buAutoNum type="arabicPeriod"/>
            </a:pPr>
            <a:r>
              <a:rPr lang="en-US" sz="1400" b="0" i="0" dirty="0">
                <a:solidFill>
                  <a:srgbClr val="404040"/>
                </a:solidFill>
                <a:effectLst/>
                <a:latin typeface="Times New Roman" panose="02020603050405020304" pitchFamily="18" charset="0"/>
                <a:cs typeface="Times New Roman" panose="02020603050405020304" pitchFamily="18" charset="0"/>
              </a:rPr>
              <a:t>For each fold:</a:t>
            </a:r>
          </a:p>
          <a:p>
            <a:pPr marL="742950" lvl="1" indent="-285750" algn="just">
              <a:lnSpc>
                <a:spcPct val="150000"/>
              </a:lnSpc>
              <a:spcBef>
                <a:spcPts val="300"/>
              </a:spcBef>
              <a:buFont typeface="+mj-lt"/>
              <a:buAutoNum type="arabicPeriod"/>
            </a:pPr>
            <a:r>
              <a:rPr lang="en-US" sz="1400" b="0" i="0" dirty="0">
                <a:solidFill>
                  <a:srgbClr val="404040"/>
                </a:solidFill>
                <a:effectLst/>
                <a:latin typeface="Times New Roman" panose="02020603050405020304" pitchFamily="18" charset="0"/>
                <a:cs typeface="Times New Roman" panose="02020603050405020304" pitchFamily="18" charset="0"/>
              </a:rPr>
              <a:t>Train the model on </a:t>
            </a:r>
            <a:r>
              <a:rPr lang="en-US" sz="1400" b="1" i="0" dirty="0">
                <a:solidFill>
                  <a:srgbClr val="404040"/>
                </a:solidFill>
                <a:effectLst/>
                <a:latin typeface="Times New Roman" panose="02020603050405020304" pitchFamily="18" charset="0"/>
                <a:cs typeface="Times New Roman" panose="02020603050405020304" pitchFamily="18" charset="0"/>
              </a:rPr>
              <a:t>k-1 folds</a:t>
            </a:r>
            <a:r>
              <a:rPr lang="en-US" sz="14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just">
              <a:lnSpc>
                <a:spcPct val="150000"/>
              </a:lnSpc>
              <a:spcBef>
                <a:spcPts val="300"/>
              </a:spcBef>
              <a:buFont typeface="+mj-lt"/>
              <a:buAutoNum type="arabicPeriod"/>
            </a:pPr>
            <a:r>
              <a:rPr lang="en-US" sz="1400" b="0" i="0" dirty="0">
                <a:solidFill>
                  <a:srgbClr val="404040"/>
                </a:solidFill>
                <a:effectLst/>
                <a:latin typeface="Times New Roman" panose="02020603050405020304" pitchFamily="18" charset="0"/>
                <a:cs typeface="Times New Roman" panose="02020603050405020304" pitchFamily="18" charset="0"/>
              </a:rPr>
              <a:t>Validate the model on the </a:t>
            </a:r>
            <a:r>
              <a:rPr lang="en-US" sz="1400" b="1" i="0" dirty="0">
                <a:solidFill>
                  <a:srgbClr val="404040"/>
                </a:solidFill>
                <a:effectLst/>
                <a:latin typeface="Times New Roman" panose="02020603050405020304" pitchFamily="18" charset="0"/>
                <a:cs typeface="Times New Roman" panose="02020603050405020304" pitchFamily="18" charset="0"/>
              </a:rPr>
              <a:t>remaining fold</a:t>
            </a:r>
            <a:r>
              <a:rPr lang="en-US" sz="1400" b="0" i="0" dirty="0">
                <a:solidFill>
                  <a:srgbClr val="404040"/>
                </a:solidFill>
                <a:effectLst/>
                <a:latin typeface="Times New Roman" panose="02020603050405020304" pitchFamily="18" charset="0"/>
                <a:cs typeface="Times New Roman" panose="02020603050405020304" pitchFamily="18" charset="0"/>
              </a:rPr>
              <a:t>.</a:t>
            </a:r>
          </a:p>
          <a:p>
            <a:pPr algn="just">
              <a:lnSpc>
                <a:spcPct val="150000"/>
              </a:lnSpc>
              <a:spcBef>
                <a:spcPts val="300"/>
              </a:spcBef>
              <a:buFont typeface="+mj-lt"/>
              <a:buAutoNum type="arabicPeriod"/>
            </a:pPr>
            <a:r>
              <a:rPr lang="en-US" sz="1400" b="0" i="0" dirty="0">
                <a:solidFill>
                  <a:srgbClr val="404040"/>
                </a:solidFill>
                <a:effectLst/>
                <a:latin typeface="Times New Roman" panose="02020603050405020304" pitchFamily="18" charset="0"/>
                <a:cs typeface="Times New Roman" panose="02020603050405020304" pitchFamily="18" charset="0"/>
              </a:rPr>
              <a:t>Calculate the average performance across all folds.</a:t>
            </a:r>
          </a:p>
          <a:p>
            <a:pPr marL="150813" lvl="1" algn="just">
              <a:lnSpc>
                <a:spcPct val="150000"/>
              </a:lnSpc>
            </a:pPr>
            <a:endParaRPr lang="en-US" sz="1400" b="1" dirty="0">
              <a:solidFill>
                <a:srgbClr val="000000"/>
              </a:solidFill>
              <a:latin typeface="Times New Roman" panose="02020603050405020304" pitchFamily="18" charset="0"/>
              <a:ea typeface="Calibri (MS) Bold"/>
              <a:cs typeface="Times New Roman" panose="02020603050405020304" pitchFamily="18" charset="0"/>
              <a:sym typeface="Calibri (MS) Bold"/>
            </a:endParaRPr>
          </a:p>
          <a:p>
            <a:pPr algn="just">
              <a:lnSpc>
                <a:spcPct val="150000"/>
              </a:lnSpc>
            </a:pPr>
            <a:endParaRPr lang="en-IN" sz="1400" dirty="0"/>
          </a:p>
        </p:txBody>
      </p:sp>
      <p:pic>
        <p:nvPicPr>
          <p:cNvPr id="5" name="Picture 4">
            <a:extLst>
              <a:ext uri="{FF2B5EF4-FFF2-40B4-BE49-F238E27FC236}">
                <a16:creationId xmlns:a16="http://schemas.microsoft.com/office/drawing/2014/main" id="{84B26AA8-5596-8B04-AC44-BEAC8458CC4F}"/>
              </a:ext>
            </a:extLst>
          </p:cNvPr>
          <p:cNvPicPr>
            <a:picLocks noChangeAspect="1"/>
          </p:cNvPicPr>
          <p:nvPr/>
        </p:nvPicPr>
        <p:blipFill>
          <a:blip r:embed="rId6"/>
          <a:stretch>
            <a:fillRect/>
          </a:stretch>
        </p:blipFill>
        <p:spPr>
          <a:xfrm>
            <a:off x="5285549" y="1595652"/>
            <a:ext cx="6538824" cy="4186172"/>
          </a:xfrm>
          <a:prstGeom prst="rect">
            <a:avLst/>
          </a:prstGeom>
        </p:spPr>
      </p:pic>
      <p:pic>
        <p:nvPicPr>
          <p:cNvPr id="2" name="10">
            <a:hlinkClick r:id="" action="ppaction://media"/>
            <a:extLst>
              <a:ext uri="{FF2B5EF4-FFF2-40B4-BE49-F238E27FC236}">
                <a16:creationId xmlns:a16="http://schemas.microsoft.com/office/drawing/2014/main" id="{398293A8-A152-807C-E71E-B31DAF0B1A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146299" y="5436"/>
            <a:ext cx="521483" cy="531921"/>
          </a:xfrm>
          <a:prstGeom prst="rect">
            <a:avLst/>
          </a:prstGeom>
        </p:spPr>
      </p:pic>
    </p:spTree>
    <p:extLst>
      <p:ext uri="{BB962C8B-B14F-4D97-AF65-F5344CB8AC3E}">
        <p14:creationId xmlns:p14="http://schemas.microsoft.com/office/powerpoint/2010/main" val="15288230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D9D31-EC93-B909-B5E7-25BD6D511B6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335516AE-70C6-E6C8-C7FF-8A2D2914536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08014478-A08C-6B67-3EFD-FA107B1993ED}"/>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2D04AF86-52A9-9D1E-3CEB-AD48ED279EC5}"/>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graphicFrame>
        <p:nvGraphicFramePr>
          <p:cNvPr id="5" name="Table 4">
            <a:extLst>
              <a:ext uri="{FF2B5EF4-FFF2-40B4-BE49-F238E27FC236}">
                <a16:creationId xmlns:a16="http://schemas.microsoft.com/office/drawing/2014/main" id="{0366DF2B-EF87-64CB-0B6D-151FC853F4F4}"/>
              </a:ext>
            </a:extLst>
          </p:cNvPr>
          <p:cNvGraphicFramePr>
            <a:graphicFrameLocks noGrp="1"/>
          </p:cNvGraphicFramePr>
          <p:nvPr>
            <p:extLst>
              <p:ext uri="{D42A27DB-BD31-4B8C-83A1-F6EECF244321}">
                <p14:modId xmlns:p14="http://schemas.microsoft.com/office/powerpoint/2010/main" val="1374587119"/>
              </p:ext>
            </p:extLst>
          </p:nvPr>
        </p:nvGraphicFramePr>
        <p:xfrm>
          <a:off x="1075426" y="1182085"/>
          <a:ext cx="9266739" cy="4351336"/>
        </p:xfrm>
        <a:graphic>
          <a:graphicData uri="http://schemas.openxmlformats.org/drawingml/2006/table">
            <a:tbl>
              <a:tblPr/>
              <a:tblGrid>
                <a:gridCol w="3088913">
                  <a:extLst>
                    <a:ext uri="{9D8B030D-6E8A-4147-A177-3AD203B41FA5}">
                      <a16:colId xmlns:a16="http://schemas.microsoft.com/office/drawing/2014/main" val="1836316211"/>
                    </a:ext>
                  </a:extLst>
                </a:gridCol>
                <a:gridCol w="3088913">
                  <a:extLst>
                    <a:ext uri="{9D8B030D-6E8A-4147-A177-3AD203B41FA5}">
                      <a16:colId xmlns:a16="http://schemas.microsoft.com/office/drawing/2014/main" val="1939134364"/>
                    </a:ext>
                  </a:extLst>
                </a:gridCol>
                <a:gridCol w="3088913">
                  <a:extLst>
                    <a:ext uri="{9D8B030D-6E8A-4147-A177-3AD203B41FA5}">
                      <a16:colId xmlns:a16="http://schemas.microsoft.com/office/drawing/2014/main" val="69988814"/>
                    </a:ext>
                  </a:extLst>
                </a:gridCol>
              </a:tblGrid>
              <a:tr h="322321">
                <a:tc>
                  <a:txBody>
                    <a:bodyPr/>
                    <a:lstStyle/>
                    <a:p>
                      <a:pPr algn="l"/>
                      <a:r>
                        <a:rPr lang="en-IN" sz="1400" b="1" dirty="0">
                          <a:effectLst/>
                          <a:latin typeface="Times New Roman" panose="02020603050405020304" pitchFamily="18" charset="0"/>
                          <a:cs typeface="Times New Roman" panose="02020603050405020304" pitchFamily="18" charset="0"/>
                        </a:rPr>
                        <a:t>Aspect</a:t>
                      </a:r>
                    </a:p>
                  </a:txBody>
                  <a:tcPr marL="80580" marR="80580" marT="40290" marB="40290" anchor="ctr">
                    <a:lnL>
                      <a:noFill/>
                    </a:lnL>
                    <a:lnR>
                      <a:noFill/>
                    </a:lnR>
                    <a:lnT>
                      <a:noFill/>
                    </a:lnT>
                    <a:lnB>
                      <a:noFill/>
                    </a:lnB>
                    <a:noFill/>
                  </a:tcPr>
                </a:tc>
                <a:tc>
                  <a:txBody>
                    <a:bodyPr/>
                    <a:lstStyle/>
                    <a:p>
                      <a:pPr algn="l"/>
                      <a:r>
                        <a:rPr lang="en-IN" sz="1400" b="1">
                          <a:effectLst/>
                          <a:latin typeface="Times New Roman" panose="02020603050405020304" pitchFamily="18" charset="0"/>
                          <a:cs typeface="Times New Roman" panose="02020603050405020304" pitchFamily="18" charset="0"/>
                        </a:rPr>
                        <a:t>Dimensionality Reduction</a:t>
                      </a:r>
                    </a:p>
                  </a:txBody>
                  <a:tcPr marL="80580" marR="80580" marT="40290" marB="40290" anchor="ctr">
                    <a:lnL>
                      <a:noFill/>
                    </a:lnL>
                    <a:lnR>
                      <a:noFill/>
                    </a:lnR>
                    <a:lnT>
                      <a:noFill/>
                    </a:lnT>
                    <a:lnB>
                      <a:noFill/>
                    </a:lnB>
                    <a:noFill/>
                  </a:tcPr>
                </a:tc>
                <a:tc>
                  <a:txBody>
                    <a:bodyPr/>
                    <a:lstStyle/>
                    <a:p>
                      <a:pPr algn="l"/>
                      <a:r>
                        <a:rPr lang="en-IN" sz="1400" b="1">
                          <a:effectLst/>
                          <a:latin typeface="Times New Roman" panose="02020603050405020304" pitchFamily="18" charset="0"/>
                          <a:cs typeface="Times New Roman" panose="02020603050405020304" pitchFamily="18" charset="0"/>
                        </a:rPr>
                        <a:t>Dimensionality Addition</a:t>
                      </a:r>
                    </a:p>
                  </a:txBody>
                  <a:tcPr marL="80580" marR="80580" marT="40290" marB="40290" anchor="ctr">
                    <a:lnL>
                      <a:noFill/>
                    </a:lnL>
                    <a:lnR>
                      <a:noFill/>
                    </a:lnR>
                    <a:lnT>
                      <a:noFill/>
                    </a:lnT>
                    <a:lnB>
                      <a:noFill/>
                    </a:lnB>
                    <a:noFill/>
                  </a:tcPr>
                </a:tc>
                <a:extLst>
                  <a:ext uri="{0D108BD9-81ED-4DB2-BD59-A6C34878D82A}">
                    <a16:rowId xmlns:a16="http://schemas.microsoft.com/office/drawing/2014/main" val="3126743934"/>
                  </a:ext>
                </a:extLst>
              </a:tr>
              <a:tr h="805803">
                <a:tc>
                  <a:txBody>
                    <a:bodyPr/>
                    <a:lstStyle/>
                    <a:p>
                      <a:r>
                        <a:rPr lang="en-IN" sz="1400" b="1" dirty="0">
                          <a:effectLst/>
                          <a:latin typeface="Times New Roman" panose="02020603050405020304" pitchFamily="18" charset="0"/>
                          <a:cs typeface="Times New Roman" panose="02020603050405020304" pitchFamily="18" charset="0"/>
                        </a:rPr>
                        <a:t>Definition</a:t>
                      </a:r>
                      <a:endParaRPr lang="en-IN" sz="1400" dirty="0">
                        <a:effectLst/>
                        <a:latin typeface="Times New Roman" panose="02020603050405020304" pitchFamily="18" charset="0"/>
                        <a:cs typeface="Times New Roman" panose="02020603050405020304" pitchFamily="18" charset="0"/>
                      </a:endParaRPr>
                    </a:p>
                  </a:txBody>
                  <a:tcPr marL="80580" marR="80580" marT="40290" marB="40290" anchor="ctr">
                    <a:lnL>
                      <a:noFill/>
                    </a:lnL>
                    <a:lnR>
                      <a:noFill/>
                    </a:lnR>
                    <a:lnT>
                      <a:noFill/>
                    </a:lnT>
                    <a:lnB>
                      <a:noFill/>
                    </a:lnB>
                    <a:noFill/>
                  </a:tcPr>
                </a:tc>
                <a:tc>
                  <a:txBody>
                    <a:bodyPr/>
                    <a:lstStyle/>
                    <a:p>
                      <a:r>
                        <a:rPr lang="en-US" sz="1400">
                          <a:effectLst/>
                          <a:latin typeface="Times New Roman" panose="02020603050405020304" pitchFamily="18" charset="0"/>
                          <a:cs typeface="Times New Roman" panose="02020603050405020304" pitchFamily="18" charset="0"/>
                        </a:rPr>
                        <a:t>Reduces the number of features (dimensions) in the dataset while retaining important information.</a:t>
                      </a:r>
                    </a:p>
                  </a:txBody>
                  <a:tcPr marL="80580" marR="80580" marT="40290" marB="40290" anchor="ctr">
                    <a:lnL>
                      <a:noFill/>
                    </a:lnL>
                    <a:lnR>
                      <a:noFill/>
                    </a:lnR>
                    <a:lnT>
                      <a:noFill/>
                    </a:lnT>
                    <a:lnB>
                      <a:noFill/>
                    </a:lnB>
                    <a:noFill/>
                  </a:tcPr>
                </a:tc>
                <a:tc>
                  <a:txBody>
                    <a:bodyPr/>
                    <a:lstStyle/>
                    <a:p>
                      <a:r>
                        <a:rPr lang="en-US" sz="1400">
                          <a:effectLst/>
                          <a:latin typeface="Times New Roman" panose="02020603050405020304" pitchFamily="18" charset="0"/>
                          <a:cs typeface="Times New Roman" panose="02020603050405020304" pitchFamily="18" charset="0"/>
                        </a:rPr>
                        <a:t>Increases the number of features by creating new ones, often through feature engineering.</a:t>
                      </a:r>
                    </a:p>
                  </a:txBody>
                  <a:tcPr marL="80580" marR="80580" marT="40290" marB="40290" anchor="ctr">
                    <a:lnL>
                      <a:noFill/>
                    </a:lnL>
                    <a:lnR>
                      <a:noFill/>
                    </a:lnR>
                    <a:lnT>
                      <a:noFill/>
                    </a:lnT>
                    <a:lnB>
                      <a:noFill/>
                    </a:lnB>
                    <a:noFill/>
                  </a:tcPr>
                </a:tc>
                <a:extLst>
                  <a:ext uri="{0D108BD9-81ED-4DB2-BD59-A6C34878D82A}">
                    <a16:rowId xmlns:a16="http://schemas.microsoft.com/office/drawing/2014/main" val="3219267180"/>
                  </a:ext>
                </a:extLst>
              </a:tr>
              <a:tr h="805803">
                <a:tc>
                  <a:txBody>
                    <a:bodyPr/>
                    <a:lstStyle/>
                    <a:p>
                      <a:r>
                        <a:rPr lang="en-IN" sz="1400" b="1" dirty="0">
                          <a:effectLst/>
                          <a:latin typeface="Times New Roman" panose="02020603050405020304" pitchFamily="18" charset="0"/>
                          <a:cs typeface="Times New Roman" panose="02020603050405020304" pitchFamily="18" charset="0"/>
                        </a:rPr>
                        <a:t>Purpose</a:t>
                      </a:r>
                      <a:endParaRPr lang="en-IN" sz="1400" dirty="0">
                        <a:effectLst/>
                        <a:latin typeface="Times New Roman" panose="02020603050405020304" pitchFamily="18" charset="0"/>
                        <a:cs typeface="Times New Roman" panose="02020603050405020304" pitchFamily="18" charset="0"/>
                      </a:endParaRPr>
                    </a:p>
                  </a:txBody>
                  <a:tcPr marL="80580" marR="80580" marT="40290" marB="40290" anchor="ctr">
                    <a:lnL>
                      <a:noFill/>
                    </a:lnL>
                    <a:lnR>
                      <a:noFill/>
                    </a:lnR>
                    <a:lnT>
                      <a:noFill/>
                    </a:lnT>
                    <a:lnB>
                      <a:noFill/>
                    </a:lnB>
                    <a:noFill/>
                  </a:tcPr>
                </a:tc>
                <a:tc>
                  <a:txBody>
                    <a:bodyPr/>
                    <a:lstStyle/>
                    <a:p>
                      <a:r>
                        <a:rPr lang="en-US" sz="1400">
                          <a:effectLst/>
                          <a:latin typeface="Times New Roman" panose="02020603050405020304" pitchFamily="18" charset="0"/>
                          <a:cs typeface="Times New Roman" panose="02020603050405020304" pitchFamily="18" charset="0"/>
                        </a:rPr>
                        <a:t>Simplifies the dataset, reduces noise, and improves computational efficiency.</a:t>
                      </a:r>
                    </a:p>
                  </a:txBody>
                  <a:tcPr marL="80580" marR="80580" marT="40290" marB="40290" anchor="ctr">
                    <a:lnL>
                      <a:noFill/>
                    </a:lnL>
                    <a:lnR>
                      <a:noFill/>
                    </a:lnR>
                    <a:lnT>
                      <a:noFill/>
                    </a:lnT>
                    <a:lnB>
                      <a:noFill/>
                    </a:lnB>
                    <a:noFill/>
                  </a:tcPr>
                </a:tc>
                <a:tc>
                  <a:txBody>
                    <a:bodyPr/>
                    <a:lstStyle/>
                    <a:p>
                      <a:r>
                        <a:rPr lang="en-US" sz="1400">
                          <a:effectLst/>
                          <a:latin typeface="Times New Roman" panose="02020603050405020304" pitchFamily="18" charset="0"/>
                          <a:cs typeface="Times New Roman" panose="02020603050405020304" pitchFamily="18" charset="0"/>
                        </a:rPr>
                        <a:t>Enhances the dataset by adding meaningful features to improve model performance.</a:t>
                      </a:r>
                    </a:p>
                  </a:txBody>
                  <a:tcPr marL="80580" marR="80580" marT="40290" marB="40290" anchor="ctr">
                    <a:lnL>
                      <a:noFill/>
                    </a:lnL>
                    <a:lnR>
                      <a:noFill/>
                    </a:lnR>
                    <a:lnT>
                      <a:noFill/>
                    </a:lnT>
                    <a:lnB>
                      <a:noFill/>
                    </a:lnB>
                    <a:noFill/>
                  </a:tcPr>
                </a:tc>
                <a:extLst>
                  <a:ext uri="{0D108BD9-81ED-4DB2-BD59-A6C34878D82A}">
                    <a16:rowId xmlns:a16="http://schemas.microsoft.com/office/drawing/2014/main" val="3743641466"/>
                  </a:ext>
                </a:extLst>
              </a:tr>
              <a:tr h="805803">
                <a:tc>
                  <a:txBody>
                    <a:bodyPr/>
                    <a:lstStyle/>
                    <a:p>
                      <a:r>
                        <a:rPr lang="en-IN" sz="1400" b="1">
                          <a:effectLst/>
                          <a:latin typeface="Times New Roman" panose="02020603050405020304" pitchFamily="18" charset="0"/>
                          <a:cs typeface="Times New Roman" panose="02020603050405020304" pitchFamily="18" charset="0"/>
                        </a:rPr>
                        <a:t>Techniques</a:t>
                      </a:r>
                      <a:endParaRPr lang="en-IN" sz="1400">
                        <a:effectLst/>
                        <a:latin typeface="Times New Roman" panose="02020603050405020304" pitchFamily="18" charset="0"/>
                        <a:cs typeface="Times New Roman" panose="02020603050405020304" pitchFamily="18" charset="0"/>
                      </a:endParaRPr>
                    </a:p>
                  </a:txBody>
                  <a:tcPr marL="80580" marR="80580" marT="40290" marB="40290" anchor="ctr">
                    <a:lnL>
                      <a:noFill/>
                    </a:lnL>
                    <a:lnR>
                      <a:noFill/>
                    </a:lnR>
                    <a:lnT>
                      <a:noFill/>
                    </a:lnT>
                    <a:lnB>
                      <a:noFill/>
                    </a:lnB>
                    <a:noFill/>
                  </a:tcPr>
                </a:tc>
                <a:tc>
                  <a:txBody>
                    <a:bodyPr/>
                    <a:lstStyle/>
                    <a:p>
                      <a:r>
                        <a:rPr lang="fr-FR" sz="1400">
                          <a:effectLst/>
                          <a:latin typeface="Times New Roman" panose="02020603050405020304" pitchFamily="18" charset="0"/>
                          <a:cs typeface="Times New Roman" panose="02020603050405020304" pitchFamily="18" charset="0"/>
                        </a:rPr>
                        <a:t>PCA, t-SNE, LDA, Autoencoders, etc.</a:t>
                      </a:r>
                    </a:p>
                  </a:txBody>
                  <a:tcPr marL="80580" marR="80580" marT="40290" marB="40290" anchor="ctr">
                    <a:lnL>
                      <a:noFill/>
                    </a:lnL>
                    <a:lnR>
                      <a:noFill/>
                    </a:lnR>
                    <a:lnT>
                      <a:noFill/>
                    </a:lnT>
                    <a:lnB>
                      <a:noFill/>
                    </a:lnB>
                    <a:noFill/>
                  </a:tcPr>
                </a:tc>
                <a:tc>
                  <a:txBody>
                    <a:bodyPr/>
                    <a:lstStyle/>
                    <a:p>
                      <a:r>
                        <a:rPr lang="en-US" sz="1400">
                          <a:effectLst/>
                          <a:latin typeface="Times New Roman" panose="02020603050405020304" pitchFamily="18" charset="0"/>
                          <a:cs typeface="Times New Roman" panose="02020603050405020304" pitchFamily="18" charset="0"/>
                        </a:rPr>
                        <a:t>Polynomial features, interaction terms, domain-specific feature creation, etc.</a:t>
                      </a:r>
                    </a:p>
                  </a:txBody>
                  <a:tcPr marL="80580" marR="80580" marT="40290" marB="40290" anchor="ctr">
                    <a:lnL>
                      <a:noFill/>
                    </a:lnL>
                    <a:lnR>
                      <a:noFill/>
                    </a:lnR>
                    <a:lnT>
                      <a:noFill/>
                    </a:lnT>
                    <a:lnB>
                      <a:noFill/>
                    </a:lnB>
                    <a:noFill/>
                  </a:tcPr>
                </a:tc>
                <a:extLst>
                  <a:ext uri="{0D108BD9-81ED-4DB2-BD59-A6C34878D82A}">
                    <a16:rowId xmlns:a16="http://schemas.microsoft.com/office/drawing/2014/main" val="1946171544"/>
                  </a:ext>
                </a:extLst>
              </a:tr>
              <a:tr h="805803">
                <a:tc>
                  <a:txBody>
                    <a:bodyPr/>
                    <a:lstStyle/>
                    <a:p>
                      <a:r>
                        <a:rPr lang="en-IN" sz="1400" b="1">
                          <a:effectLst/>
                          <a:latin typeface="Times New Roman" panose="02020603050405020304" pitchFamily="18" charset="0"/>
                          <a:cs typeface="Times New Roman" panose="02020603050405020304" pitchFamily="18" charset="0"/>
                        </a:rPr>
                        <a:t>Use Case</a:t>
                      </a:r>
                      <a:endParaRPr lang="en-IN" sz="1400">
                        <a:effectLst/>
                        <a:latin typeface="Times New Roman" panose="02020603050405020304" pitchFamily="18" charset="0"/>
                        <a:cs typeface="Times New Roman" panose="02020603050405020304" pitchFamily="18" charset="0"/>
                      </a:endParaRPr>
                    </a:p>
                  </a:txBody>
                  <a:tcPr marL="80580" marR="80580" marT="40290" marB="40290" anchor="ctr">
                    <a:lnL>
                      <a:noFill/>
                    </a:lnL>
                    <a:lnR>
                      <a:noFill/>
                    </a:lnR>
                    <a:lnT>
                      <a:noFill/>
                    </a:lnT>
                    <a:lnB>
                      <a:noFill/>
                    </a:lnB>
                    <a:noFill/>
                  </a:tcPr>
                </a:tc>
                <a:tc>
                  <a:txBody>
                    <a:bodyPr/>
                    <a:lstStyle/>
                    <a:p>
                      <a:r>
                        <a:rPr lang="en-US" sz="1400">
                          <a:effectLst/>
                          <a:latin typeface="Times New Roman" panose="02020603050405020304" pitchFamily="18" charset="0"/>
                          <a:cs typeface="Times New Roman" panose="02020603050405020304" pitchFamily="18" charset="0"/>
                        </a:rPr>
                        <a:t>High-dimensional data (e.g., images, text) where reducing dimensions is necessary.</a:t>
                      </a:r>
                    </a:p>
                  </a:txBody>
                  <a:tcPr marL="80580" marR="80580" marT="40290" marB="40290" anchor="ctr">
                    <a:lnL>
                      <a:noFill/>
                    </a:lnL>
                    <a:lnR>
                      <a:noFill/>
                    </a:lnR>
                    <a:lnT>
                      <a:noFill/>
                    </a:lnT>
                    <a:lnB>
                      <a:noFill/>
                    </a:lnB>
                    <a:noFill/>
                  </a:tcPr>
                </a:tc>
                <a:tc>
                  <a:txBody>
                    <a:bodyPr/>
                    <a:lstStyle/>
                    <a:p>
                      <a:r>
                        <a:rPr lang="en-US" sz="1400">
                          <a:effectLst/>
                          <a:latin typeface="Times New Roman" panose="02020603050405020304" pitchFamily="18" charset="0"/>
                          <a:cs typeface="Times New Roman" panose="02020603050405020304" pitchFamily="18" charset="0"/>
                        </a:rPr>
                        <a:t>Low-dimensional data where additional features can provide more insights.</a:t>
                      </a:r>
                    </a:p>
                  </a:txBody>
                  <a:tcPr marL="80580" marR="80580" marT="40290" marB="40290" anchor="ctr">
                    <a:lnL>
                      <a:noFill/>
                    </a:lnL>
                    <a:lnR>
                      <a:noFill/>
                    </a:lnR>
                    <a:lnT>
                      <a:noFill/>
                    </a:lnT>
                    <a:lnB>
                      <a:noFill/>
                    </a:lnB>
                    <a:noFill/>
                  </a:tcPr>
                </a:tc>
                <a:extLst>
                  <a:ext uri="{0D108BD9-81ED-4DB2-BD59-A6C34878D82A}">
                    <a16:rowId xmlns:a16="http://schemas.microsoft.com/office/drawing/2014/main" val="2306860615"/>
                  </a:ext>
                </a:extLst>
              </a:tr>
              <a:tr h="805803">
                <a:tc>
                  <a:txBody>
                    <a:bodyPr/>
                    <a:lstStyle/>
                    <a:p>
                      <a:r>
                        <a:rPr lang="en-IN" sz="1400" b="1" dirty="0">
                          <a:effectLst/>
                          <a:latin typeface="Times New Roman" panose="02020603050405020304" pitchFamily="18" charset="0"/>
                          <a:cs typeface="Times New Roman" panose="02020603050405020304" pitchFamily="18" charset="0"/>
                        </a:rPr>
                        <a:t>Impact on Model</a:t>
                      </a:r>
                      <a:endParaRPr lang="en-IN" sz="1400" dirty="0">
                        <a:effectLst/>
                        <a:latin typeface="Times New Roman" panose="02020603050405020304" pitchFamily="18" charset="0"/>
                        <a:cs typeface="Times New Roman" panose="02020603050405020304" pitchFamily="18" charset="0"/>
                      </a:endParaRPr>
                    </a:p>
                  </a:txBody>
                  <a:tcPr marL="80580" marR="80580" marT="40290" marB="40290" anchor="ctr">
                    <a:lnL>
                      <a:noFill/>
                    </a:lnL>
                    <a:lnR>
                      <a:noFill/>
                    </a:lnR>
                    <a:lnT>
                      <a:noFill/>
                    </a:lnT>
                    <a:lnB>
                      <a:noFill/>
                    </a:lnB>
                    <a:noFill/>
                  </a:tcPr>
                </a:tc>
                <a:tc>
                  <a:txBody>
                    <a:bodyPr/>
                    <a:lstStyle/>
                    <a:p>
                      <a:r>
                        <a:rPr lang="en-US" sz="1400">
                          <a:effectLst/>
                          <a:latin typeface="Times New Roman" panose="02020603050405020304" pitchFamily="18" charset="0"/>
                          <a:cs typeface="Times New Roman" panose="02020603050405020304" pitchFamily="18" charset="0"/>
                        </a:rPr>
                        <a:t>Speeds up training, reduces overfitting, and improves interpretability.</a:t>
                      </a:r>
                    </a:p>
                  </a:txBody>
                  <a:tcPr marL="80580" marR="80580" marT="40290" marB="40290" anchor="ctr">
                    <a:lnL>
                      <a:noFill/>
                    </a:lnL>
                    <a:lnR>
                      <a:noFill/>
                    </a:lnR>
                    <a:lnT>
                      <a:noFill/>
                    </a:lnT>
                    <a:lnB>
                      <a:noFill/>
                    </a:lnB>
                    <a:noFill/>
                  </a:tcPr>
                </a:tc>
                <a:tc>
                  <a:txBody>
                    <a:bodyPr/>
                    <a:lstStyle/>
                    <a:p>
                      <a:r>
                        <a:rPr lang="en-US" sz="1400" dirty="0">
                          <a:effectLst/>
                          <a:latin typeface="Times New Roman" panose="02020603050405020304" pitchFamily="18" charset="0"/>
                          <a:cs typeface="Times New Roman" panose="02020603050405020304" pitchFamily="18" charset="0"/>
                        </a:rPr>
                        <a:t>Can improve model accuracy by capturing complex relationships in the data.</a:t>
                      </a:r>
                    </a:p>
                  </a:txBody>
                  <a:tcPr marL="80580" marR="80580" marT="40290" marB="40290" anchor="ctr">
                    <a:lnL>
                      <a:noFill/>
                    </a:lnL>
                    <a:lnR>
                      <a:noFill/>
                    </a:lnR>
                    <a:lnT>
                      <a:noFill/>
                    </a:lnT>
                    <a:lnB>
                      <a:noFill/>
                    </a:lnB>
                    <a:noFill/>
                  </a:tcPr>
                </a:tc>
                <a:extLst>
                  <a:ext uri="{0D108BD9-81ED-4DB2-BD59-A6C34878D82A}">
                    <a16:rowId xmlns:a16="http://schemas.microsoft.com/office/drawing/2014/main" val="1658028043"/>
                  </a:ext>
                </a:extLst>
              </a:tr>
            </a:tbl>
          </a:graphicData>
        </a:graphic>
      </p:graphicFrame>
      <p:sp>
        <p:nvSpPr>
          <p:cNvPr id="6" name="TextBox 5">
            <a:extLst>
              <a:ext uri="{FF2B5EF4-FFF2-40B4-BE49-F238E27FC236}">
                <a16:creationId xmlns:a16="http://schemas.microsoft.com/office/drawing/2014/main" id="{3ED79BDC-6F77-9379-9AF1-974AF4EDD684}"/>
              </a:ext>
            </a:extLst>
          </p:cNvPr>
          <p:cNvSpPr txBox="1"/>
          <p:nvPr/>
        </p:nvSpPr>
        <p:spPr>
          <a:xfrm>
            <a:off x="1075426" y="247291"/>
            <a:ext cx="10202174" cy="738664"/>
          </a:xfrm>
          <a:prstGeom prst="rect">
            <a:avLst/>
          </a:prstGeom>
          <a:noFill/>
        </p:spPr>
        <p:txBody>
          <a:bodyPr wrap="square" rtlCol="0">
            <a:spAutoFit/>
          </a:bodyPr>
          <a:lstStyle/>
          <a:p>
            <a:r>
              <a:rPr lang="en-US" sz="1400" b="1" i="0" dirty="0">
                <a:solidFill>
                  <a:srgbClr val="262626"/>
                </a:solidFill>
                <a:effectLst/>
                <a:latin typeface="Times New Roman" panose="02020603050405020304" pitchFamily="18" charset="0"/>
                <a:cs typeface="Times New Roman" panose="02020603050405020304" pitchFamily="18" charset="0"/>
              </a:rPr>
              <a:t>Q-10:What is the difference between dimensionality reduction and dimensionality addition? Share a case study using the PCA algorithm.</a:t>
            </a:r>
          </a:p>
          <a:p>
            <a:r>
              <a:rPr lang="en-US" sz="1400" b="1" dirty="0">
                <a:solidFill>
                  <a:srgbClr val="262626"/>
                </a:solidFill>
                <a:latin typeface="Times New Roman" panose="02020603050405020304" pitchFamily="18" charset="0"/>
                <a:cs typeface="Times New Roman" panose="02020603050405020304" pitchFamily="18" charset="0"/>
              </a:rPr>
              <a:t>Ans:</a:t>
            </a:r>
            <a:endParaRPr lang="en-IN" sz="1400" b="1" dirty="0">
              <a:latin typeface="Times New Roman" panose="02020603050405020304" pitchFamily="18" charset="0"/>
              <a:cs typeface="Times New Roman" panose="02020603050405020304" pitchFamily="18" charset="0"/>
            </a:endParaRPr>
          </a:p>
        </p:txBody>
      </p:sp>
      <p:pic>
        <p:nvPicPr>
          <p:cNvPr id="2" name="12">
            <a:hlinkClick r:id="" action="ppaction://media"/>
            <a:extLst>
              <a:ext uri="{FF2B5EF4-FFF2-40B4-BE49-F238E27FC236}">
                <a16:creationId xmlns:a16="http://schemas.microsoft.com/office/drawing/2014/main" id="{D995DD57-0CCA-AACD-215A-BCA2804B3B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3641" y="4754888"/>
            <a:ext cx="417100" cy="490168"/>
          </a:xfrm>
          <a:prstGeom prst="rect">
            <a:avLst/>
          </a:prstGeom>
        </p:spPr>
      </p:pic>
    </p:spTree>
    <p:extLst>
      <p:ext uri="{BB962C8B-B14F-4D97-AF65-F5344CB8AC3E}">
        <p14:creationId xmlns:p14="http://schemas.microsoft.com/office/powerpoint/2010/main" val="185195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319E9-C3BE-BC36-FD1C-80AC8CD9C311}"/>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82CFF0FF-5475-14AE-8069-FDBCF6BEC4D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7C2231C0-71C7-BAAA-B41F-28318047A5BB}"/>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E128D349-7778-FD96-CEF3-AF69A57468E1}"/>
              </a:ext>
            </a:extLst>
          </p:cNvPr>
          <p:cNvSpPr txBox="1"/>
          <p:nvPr/>
        </p:nvSpPr>
        <p:spPr>
          <a:xfrm>
            <a:off x="2949315" y="1441767"/>
            <a:ext cx="7723682" cy="1323439"/>
          </a:xfrm>
          <a:prstGeom prst="rect">
            <a:avLst/>
          </a:prstGeom>
          <a:noFill/>
        </p:spPr>
        <p:txBody>
          <a:bodyPr wrap="square">
            <a:spAutoFit/>
          </a:bodyPr>
          <a:lstStyle/>
          <a:p>
            <a:pPr algn="ctr"/>
            <a:endParaRPr lang="en-IN" sz="2000" i="1" u="sng" dirty="0">
              <a:solidFill>
                <a:srgbClr val="E06666"/>
              </a:solidFill>
              <a:latin typeface="Georgia" panose="02040502050405020303" pitchFamily="18" charset="0"/>
            </a:endParaRPr>
          </a:p>
          <a:p>
            <a:pPr algn="ctr"/>
            <a:endParaRPr lang="en-IN" sz="2000" i="1" u="sng" dirty="0">
              <a:solidFill>
                <a:srgbClr val="E06666"/>
              </a:solidFill>
              <a:latin typeface="Georgia" panose="02040502050405020303" pitchFamily="18" charset="0"/>
            </a:endParaRPr>
          </a:p>
          <a:p>
            <a:pPr algn="ctr"/>
            <a:endParaRPr lang="en-IN" sz="2000" i="1" u="sng" dirty="0">
              <a:solidFill>
                <a:srgbClr val="E06666"/>
              </a:solidFill>
              <a:latin typeface="Georgia" panose="02040502050405020303" pitchFamily="18" charset="0"/>
            </a:endParaRPr>
          </a:p>
          <a:p>
            <a:pPr algn="ctr"/>
            <a:endParaRPr lang="en-IN" sz="2000" i="1" u="sng" dirty="0">
              <a:solidFill>
                <a:srgbClr val="E06666"/>
              </a:solidFill>
              <a:latin typeface="Georgia" panose="02040502050405020303" pitchFamily="18" charset="0"/>
            </a:endParaRPr>
          </a:p>
        </p:txBody>
      </p:sp>
      <p:sp>
        <p:nvSpPr>
          <p:cNvPr id="5" name="TextBox 4">
            <a:extLst>
              <a:ext uri="{FF2B5EF4-FFF2-40B4-BE49-F238E27FC236}">
                <a16:creationId xmlns:a16="http://schemas.microsoft.com/office/drawing/2014/main" id="{969BDCE2-2FD7-DCBD-64EC-3742E8716362}"/>
              </a:ext>
            </a:extLst>
          </p:cNvPr>
          <p:cNvSpPr txBox="1"/>
          <p:nvPr/>
        </p:nvSpPr>
        <p:spPr>
          <a:xfrm>
            <a:off x="988644" y="415675"/>
            <a:ext cx="10518994" cy="1021883"/>
          </a:xfrm>
          <a:prstGeom prst="rect">
            <a:avLst/>
          </a:prstGeom>
          <a:noFill/>
        </p:spPr>
        <p:txBody>
          <a:bodyPr wrap="square">
            <a:spAutoFit/>
          </a:bodyPr>
          <a:lstStyle/>
          <a:p>
            <a:pPr algn="just">
              <a:lnSpc>
                <a:spcPct val="150000"/>
              </a:lnSpc>
            </a:pPr>
            <a:r>
              <a:rPr lang="en-US" sz="1400" b="1" dirty="0">
                <a:solidFill>
                  <a:srgbClr val="000000"/>
                </a:solidFill>
                <a:latin typeface="Calibri (MS) Bold"/>
                <a:ea typeface="Calibri (MS) Bold"/>
                <a:cs typeface="Calibri (MS) Bold"/>
                <a:sym typeface="Calibri (MS) Bold"/>
              </a:rPr>
              <a:t>Case Study: Using PCA for Dimensionality Reduction</a:t>
            </a:r>
          </a:p>
          <a:p>
            <a:pPr algn="just">
              <a:lnSpc>
                <a:spcPct val="150000"/>
              </a:lnSpc>
            </a:pPr>
            <a:r>
              <a:rPr lang="en-US" sz="1400" b="1" dirty="0">
                <a:solidFill>
                  <a:srgbClr val="000000"/>
                </a:solidFill>
                <a:latin typeface="Calibri (MS) Bold"/>
                <a:ea typeface="Calibri (MS) Bold"/>
                <a:cs typeface="Calibri (MS) Bold"/>
                <a:sym typeface="Calibri (MS) Bold"/>
              </a:rPr>
              <a:t>Scenario:</a:t>
            </a:r>
            <a:r>
              <a:rPr lang="en-US" sz="1400" dirty="0">
                <a:solidFill>
                  <a:srgbClr val="000000"/>
                </a:solidFill>
                <a:latin typeface="Calibri (MS)"/>
                <a:ea typeface="Calibri (MS)"/>
                <a:cs typeface="Calibri (MS)"/>
                <a:sym typeface="Calibri (MS)"/>
              </a:rPr>
              <a:t> We have a dataset with </a:t>
            </a:r>
            <a:r>
              <a:rPr lang="en-US" sz="1400" b="1" dirty="0">
                <a:solidFill>
                  <a:srgbClr val="000000"/>
                </a:solidFill>
                <a:latin typeface="Calibri (MS) Bold"/>
                <a:ea typeface="Calibri (MS) Bold"/>
                <a:cs typeface="Calibri (MS) Bold"/>
                <a:sym typeface="Calibri (MS) Bold"/>
              </a:rPr>
              <a:t>10 features</a:t>
            </a:r>
            <a:r>
              <a:rPr lang="en-US" sz="1400" dirty="0">
                <a:solidFill>
                  <a:srgbClr val="000000"/>
                </a:solidFill>
                <a:latin typeface="Calibri (MS)"/>
                <a:ea typeface="Calibri (MS)"/>
                <a:cs typeface="Calibri (MS)"/>
                <a:sym typeface="Calibri (MS)"/>
              </a:rPr>
              <a:t>, and we want to reduce them to</a:t>
            </a:r>
          </a:p>
          <a:p>
            <a:pPr algn="just">
              <a:lnSpc>
                <a:spcPct val="150000"/>
              </a:lnSpc>
            </a:pPr>
            <a:r>
              <a:rPr lang="en-US" sz="1400" dirty="0">
                <a:solidFill>
                  <a:srgbClr val="000000"/>
                </a:solidFill>
                <a:latin typeface="Calibri (MS)"/>
                <a:ea typeface="Calibri (MS)"/>
                <a:cs typeface="Calibri (MS)"/>
                <a:sym typeface="Calibri (MS)"/>
              </a:rPr>
              <a:t> </a:t>
            </a:r>
            <a:r>
              <a:rPr lang="en-US" sz="1400" b="1" dirty="0">
                <a:solidFill>
                  <a:srgbClr val="000000"/>
                </a:solidFill>
                <a:latin typeface="Calibri (MS) Bold"/>
                <a:ea typeface="Calibri (MS) Bold"/>
                <a:cs typeface="Calibri (MS) Bold"/>
                <a:sym typeface="Calibri (MS) Bold"/>
              </a:rPr>
              <a:t>2 principal components</a:t>
            </a:r>
            <a:r>
              <a:rPr lang="en-US" sz="1400" dirty="0">
                <a:solidFill>
                  <a:srgbClr val="000000"/>
                </a:solidFill>
                <a:latin typeface="Calibri (MS)"/>
                <a:ea typeface="Calibri (MS)"/>
                <a:cs typeface="Calibri (MS)"/>
                <a:sym typeface="Calibri (MS)"/>
              </a:rPr>
              <a:t> while maintaining most of the variance.</a:t>
            </a:r>
          </a:p>
        </p:txBody>
      </p:sp>
      <p:pic>
        <p:nvPicPr>
          <p:cNvPr id="12" name="Picture 11">
            <a:extLst>
              <a:ext uri="{FF2B5EF4-FFF2-40B4-BE49-F238E27FC236}">
                <a16:creationId xmlns:a16="http://schemas.microsoft.com/office/drawing/2014/main" id="{8B3F73EB-74EE-8245-1362-ECDC9C9F6E17}"/>
              </a:ext>
            </a:extLst>
          </p:cNvPr>
          <p:cNvPicPr>
            <a:picLocks noChangeAspect="1"/>
          </p:cNvPicPr>
          <p:nvPr/>
        </p:nvPicPr>
        <p:blipFill>
          <a:blip r:embed="rId3"/>
          <a:stretch>
            <a:fillRect/>
          </a:stretch>
        </p:blipFill>
        <p:spPr>
          <a:xfrm>
            <a:off x="1023230" y="1437556"/>
            <a:ext cx="5268713" cy="4250229"/>
          </a:xfrm>
          <a:prstGeom prst="rect">
            <a:avLst/>
          </a:prstGeom>
        </p:spPr>
      </p:pic>
      <p:pic>
        <p:nvPicPr>
          <p:cNvPr id="14" name="Picture 13">
            <a:extLst>
              <a:ext uri="{FF2B5EF4-FFF2-40B4-BE49-F238E27FC236}">
                <a16:creationId xmlns:a16="http://schemas.microsoft.com/office/drawing/2014/main" id="{A91C4D43-96A8-A619-779A-A5AF5C7672AA}"/>
              </a:ext>
            </a:extLst>
          </p:cNvPr>
          <p:cNvPicPr>
            <a:picLocks noChangeAspect="1"/>
          </p:cNvPicPr>
          <p:nvPr/>
        </p:nvPicPr>
        <p:blipFill>
          <a:blip r:embed="rId4"/>
          <a:stretch>
            <a:fillRect/>
          </a:stretch>
        </p:blipFill>
        <p:spPr>
          <a:xfrm>
            <a:off x="6716485" y="1437555"/>
            <a:ext cx="4904015" cy="4250229"/>
          </a:xfrm>
          <a:prstGeom prst="rect">
            <a:avLst/>
          </a:prstGeom>
        </p:spPr>
      </p:pic>
    </p:spTree>
    <p:extLst>
      <p:ext uri="{BB962C8B-B14F-4D97-AF65-F5344CB8AC3E}">
        <p14:creationId xmlns:p14="http://schemas.microsoft.com/office/powerpoint/2010/main" val="197577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BB9CA-58F7-1EE1-2F1B-AB0C35DEC5E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EDEE4384-9B95-5177-7040-E22E192FDF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B3BF6187-8ADC-A0FF-BA32-1D2C029EC3B9}"/>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49256F56-AD69-AE92-66DD-1AFA9B94F01F}"/>
              </a:ext>
            </a:extLst>
          </p:cNvPr>
          <p:cNvSpPr txBox="1"/>
          <p:nvPr/>
        </p:nvSpPr>
        <p:spPr>
          <a:xfrm>
            <a:off x="2949315" y="1441767"/>
            <a:ext cx="7723682" cy="1323439"/>
          </a:xfrm>
          <a:prstGeom prst="rect">
            <a:avLst/>
          </a:prstGeom>
          <a:noFill/>
        </p:spPr>
        <p:txBody>
          <a:bodyPr wrap="square">
            <a:spAutoFit/>
          </a:bodyPr>
          <a:lstStyle/>
          <a:p>
            <a:pPr algn="ctr"/>
            <a:endParaRPr lang="en-IN" sz="2000" i="1" u="sng" dirty="0">
              <a:solidFill>
                <a:srgbClr val="E06666"/>
              </a:solidFill>
              <a:latin typeface="Georgia" panose="02040502050405020303" pitchFamily="18" charset="0"/>
            </a:endParaRPr>
          </a:p>
          <a:p>
            <a:pPr algn="ctr"/>
            <a:endParaRPr lang="en-IN" sz="2000" i="1" u="sng" dirty="0">
              <a:solidFill>
                <a:srgbClr val="E06666"/>
              </a:solidFill>
              <a:latin typeface="Georgia" panose="02040502050405020303" pitchFamily="18" charset="0"/>
            </a:endParaRPr>
          </a:p>
          <a:p>
            <a:pPr algn="ctr"/>
            <a:endParaRPr lang="en-IN" sz="2000" i="1" u="sng" dirty="0">
              <a:solidFill>
                <a:srgbClr val="E06666"/>
              </a:solidFill>
              <a:latin typeface="Georgia" panose="02040502050405020303" pitchFamily="18" charset="0"/>
            </a:endParaRPr>
          </a:p>
          <a:p>
            <a:pPr algn="ctr"/>
            <a:endParaRPr lang="en-IN" sz="2000" i="1" u="sng" dirty="0">
              <a:solidFill>
                <a:srgbClr val="E06666"/>
              </a:solidFill>
              <a:latin typeface="Georgia" panose="02040502050405020303" pitchFamily="18" charset="0"/>
            </a:endParaRPr>
          </a:p>
        </p:txBody>
      </p:sp>
      <p:sp>
        <p:nvSpPr>
          <p:cNvPr id="6" name="TextBox 5">
            <a:extLst>
              <a:ext uri="{FF2B5EF4-FFF2-40B4-BE49-F238E27FC236}">
                <a16:creationId xmlns:a16="http://schemas.microsoft.com/office/drawing/2014/main" id="{90D75117-97D7-8B0A-14D9-4494CDA5292E}"/>
              </a:ext>
            </a:extLst>
          </p:cNvPr>
          <p:cNvSpPr txBox="1"/>
          <p:nvPr/>
        </p:nvSpPr>
        <p:spPr>
          <a:xfrm>
            <a:off x="897147" y="600373"/>
            <a:ext cx="10064151" cy="4070153"/>
          </a:xfrm>
          <a:prstGeom prst="rect">
            <a:avLst/>
          </a:prstGeom>
          <a:noFill/>
        </p:spPr>
        <p:txBody>
          <a:bodyPr wrap="square">
            <a:spAutoFit/>
          </a:bodyPr>
          <a:lstStyle/>
          <a:p>
            <a:pPr algn="l">
              <a:lnSpc>
                <a:spcPct val="150000"/>
              </a:lnSpc>
              <a:spcBef>
                <a:spcPts val="300"/>
              </a:spcBef>
              <a:spcAft>
                <a:spcPts val="300"/>
              </a:spcAft>
            </a:pPr>
            <a:r>
              <a:rPr lang="en-IN" sz="1400" b="1" i="0" dirty="0">
                <a:solidFill>
                  <a:srgbClr val="404040"/>
                </a:solidFill>
                <a:effectLst/>
                <a:latin typeface="Times New Roman" panose="02020603050405020304" pitchFamily="18" charset="0"/>
                <a:cs typeface="Times New Roman" panose="02020603050405020304" pitchFamily="18" charset="0"/>
              </a:rPr>
              <a:t>3.Choose the Algorithm</a:t>
            </a:r>
            <a:r>
              <a:rPr lang="en-IN" sz="1400" b="0" i="0" dirty="0">
                <a:solidFill>
                  <a:srgbClr val="404040"/>
                </a:solidFill>
                <a:effectLst/>
                <a:latin typeface="Times New Roman" panose="02020603050405020304" pitchFamily="18" charset="0"/>
                <a:cs typeface="Times New Roman" panose="02020603050405020304" pitchFamily="18" charset="0"/>
              </a:rPr>
              <a:t>:</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Classification</a:t>
            </a:r>
            <a:r>
              <a:rPr lang="en-IN" sz="1400" b="0" i="0" dirty="0">
                <a:solidFill>
                  <a:srgbClr val="404040"/>
                </a:solidFill>
                <a:effectLst/>
                <a:latin typeface="Times New Roman" panose="02020603050405020304" pitchFamily="18" charset="0"/>
                <a:cs typeface="Times New Roman" panose="02020603050405020304" pitchFamily="18" charset="0"/>
              </a:rPr>
              <a:t>: Logistic Regression, Decision Trees, Random Forests, SVM, Neural Networks.</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Regression</a:t>
            </a:r>
            <a:r>
              <a:rPr lang="en-IN" sz="1400" b="0" i="0" dirty="0">
                <a:solidFill>
                  <a:srgbClr val="404040"/>
                </a:solidFill>
                <a:effectLst/>
                <a:latin typeface="Times New Roman" panose="02020603050405020304" pitchFamily="18" charset="0"/>
                <a:cs typeface="Times New Roman" panose="02020603050405020304" pitchFamily="18" charset="0"/>
              </a:rPr>
              <a:t>: Linear Regression, Ridge Regression, Random Forests, </a:t>
            </a:r>
            <a:r>
              <a:rPr lang="en-IN" sz="1400" b="0" i="0" dirty="0" err="1">
                <a:solidFill>
                  <a:srgbClr val="404040"/>
                </a:solidFill>
                <a:effectLst/>
                <a:latin typeface="Times New Roman" panose="02020603050405020304" pitchFamily="18" charset="0"/>
                <a:cs typeface="Times New Roman" panose="02020603050405020304" pitchFamily="18" charset="0"/>
              </a:rPr>
              <a:t>XGBoost</a:t>
            </a:r>
            <a:r>
              <a:rPr lang="en-IN" sz="1400" b="0" i="0" dirty="0">
                <a:solidFill>
                  <a:srgbClr val="404040"/>
                </a:solidFill>
                <a:effectLst/>
                <a:latin typeface="Times New Roman" panose="02020603050405020304" pitchFamily="18" charset="0"/>
                <a:cs typeface="Times New Roman" panose="02020603050405020304" pitchFamily="18" charset="0"/>
              </a:rPr>
              <a:t>.</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Clustering</a:t>
            </a:r>
            <a:r>
              <a:rPr lang="en-IN" sz="1400" b="0" i="0" dirty="0">
                <a:solidFill>
                  <a:srgbClr val="404040"/>
                </a:solidFill>
                <a:effectLst/>
                <a:latin typeface="Times New Roman" panose="02020603050405020304" pitchFamily="18" charset="0"/>
                <a:cs typeface="Times New Roman" panose="02020603050405020304" pitchFamily="18" charset="0"/>
              </a:rPr>
              <a:t>: K-Means, DBSCAN, Gaussian Mixture Models.</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Dimensionality Reduction</a:t>
            </a:r>
            <a:r>
              <a:rPr lang="en-IN" sz="1400" b="0" i="0" dirty="0">
                <a:solidFill>
                  <a:srgbClr val="404040"/>
                </a:solidFill>
                <a:effectLst/>
                <a:latin typeface="Times New Roman" panose="02020603050405020304" pitchFamily="18" charset="0"/>
                <a:cs typeface="Times New Roman" panose="02020603050405020304" pitchFamily="18" charset="0"/>
              </a:rPr>
              <a:t>: PCA, t-SNE, Autoencoders.</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Anomaly Detection</a:t>
            </a:r>
            <a:r>
              <a:rPr lang="en-IN" sz="1400" b="0" i="0" dirty="0">
                <a:solidFill>
                  <a:srgbClr val="404040"/>
                </a:solidFill>
                <a:effectLst/>
                <a:latin typeface="Times New Roman" panose="02020603050405020304" pitchFamily="18" charset="0"/>
                <a:cs typeface="Times New Roman" panose="02020603050405020304" pitchFamily="18" charset="0"/>
              </a:rPr>
              <a:t>: Isolation Forest, One-Class SVM.</a:t>
            </a:r>
          </a:p>
          <a:p>
            <a:pPr marL="857250" lvl="1" indent="-400050" algn="l">
              <a:lnSpc>
                <a:spcPct val="150000"/>
              </a:lnSpc>
              <a:spcBef>
                <a:spcPts val="300"/>
              </a:spcBef>
              <a:buFont typeface="+mj-lt"/>
              <a:buAutoNum type="romanLcPeriod"/>
            </a:pPr>
            <a:r>
              <a:rPr lang="en-IN" sz="1400" b="1" i="0" dirty="0">
                <a:solidFill>
                  <a:srgbClr val="404040"/>
                </a:solidFill>
                <a:effectLst/>
                <a:latin typeface="Times New Roman" panose="02020603050405020304" pitchFamily="18" charset="0"/>
                <a:cs typeface="Times New Roman" panose="02020603050405020304" pitchFamily="18" charset="0"/>
              </a:rPr>
              <a:t>Recommendation Systems</a:t>
            </a:r>
            <a:r>
              <a:rPr lang="en-IN" sz="1400" b="0" i="0" dirty="0">
                <a:solidFill>
                  <a:srgbClr val="404040"/>
                </a:solidFill>
                <a:effectLst/>
                <a:latin typeface="Times New Roman" panose="02020603050405020304" pitchFamily="18" charset="0"/>
                <a:cs typeface="Times New Roman" panose="02020603050405020304" pitchFamily="18" charset="0"/>
              </a:rPr>
              <a:t>: Collaborative Filtering, Neural Networks.</a:t>
            </a:r>
          </a:p>
          <a:p>
            <a:pPr algn="l">
              <a:lnSpc>
                <a:spcPct val="150000"/>
              </a:lnSpc>
              <a:spcBef>
                <a:spcPts val="300"/>
              </a:spcBef>
              <a:spcAft>
                <a:spcPts val="300"/>
              </a:spcAft>
            </a:pPr>
            <a:r>
              <a:rPr lang="en-IN" sz="1400" b="1" dirty="0">
                <a:solidFill>
                  <a:srgbClr val="404040"/>
                </a:solidFill>
                <a:latin typeface="Times New Roman" panose="02020603050405020304" pitchFamily="18" charset="0"/>
                <a:cs typeface="Times New Roman" panose="02020603050405020304" pitchFamily="18" charset="0"/>
              </a:rPr>
              <a:t>4.</a:t>
            </a:r>
            <a:r>
              <a:rPr lang="en-IN" sz="1400" b="1" i="0" dirty="0">
                <a:solidFill>
                  <a:srgbClr val="404040"/>
                </a:solidFill>
                <a:effectLst/>
                <a:latin typeface="Times New Roman" panose="02020603050405020304" pitchFamily="18" charset="0"/>
                <a:cs typeface="Times New Roman" panose="02020603050405020304" pitchFamily="18" charset="0"/>
              </a:rPr>
              <a:t>Evaluate and Iterate</a:t>
            </a:r>
            <a:r>
              <a:rPr lang="en-IN" sz="1400" b="0" i="0" dirty="0">
                <a:solidFill>
                  <a:srgbClr val="404040"/>
                </a:solidFill>
                <a:effectLst/>
                <a:latin typeface="Times New Roman" panose="02020603050405020304" pitchFamily="18" charset="0"/>
                <a:cs typeface="Times New Roman" panose="02020603050405020304" pitchFamily="18" charset="0"/>
              </a:rPr>
              <a:t>:</a:t>
            </a:r>
          </a:p>
          <a:p>
            <a:pPr marL="857250" lvl="1" indent="-400050" algn="l">
              <a:lnSpc>
                <a:spcPct val="150000"/>
              </a:lnSpc>
              <a:spcBef>
                <a:spcPts val="300"/>
              </a:spcBef>
              <a:buFont typeface="+mj-lt"/>
              <a:buAutoNum type="romanLcPeriod"/>
            </a:pPr>
            <a:r>
              <a:rPr lang="en-IN" sz="1400" b="0" i="0" dirty="0">
                <a:solidFill>
                  <a:srgbClr val="404040"/>
                </a:solidFill>
                <a:effectLst/>
                <a:latin typeface="Times New Roman" panose="02020603050405020304" pitchFamily="18" charset="0"/>
                <a:cs typeface="Times New Roman" panose="02020603050405020304" pitchFamily="18" charset="0"/>
              </a:rPr>
              <a:t>Split data into training and testing sets.</a:t>
            </a:r>
          </a:p>
          <a:p>
            <a:pPr marL="857250" lvl="1" indent="-400050" algn="l">
              <a:lnSpc>
                <a:spcPct val="150000"/>
              </a:lnSpc>
              <a:spcBef>
                <a:spcPts val="300"/>
              </a:spcBef>
              <a:buFont typeface="+mj-lt"/>
              <a:buAutoNum type="romanLcPeriod"/>
            </a:pPr>
            <a:r>
              <a:rPr lang="en-IN" sz="1400" b="0" i="0" dirty="0">
                <a:solidFill>
                  <a:srgbClr val="404040"/>
                </a:solidFill>
                <a:effectLst/>
                <a:latin typeface="Times New Roman" panose="02020603050405020304" pitchFamily="18" charset="0"/>
                <a:cs typeface="Times New Roman" panose="02020603050405020304" pitchFamily="18" charset="0"/>
              </a:rPr>
              <a:t>Train the model and evaluate performance (e.g., accuracy, RMSE).</a:t>
            </a:r>
          </a:p>
          <a:p>
            <a:pPr marL="857250" lvl="1" indent="-400050" algn="l">
              <a:lnSpc>
                <a:spcPct val="150000"/>
              </a:lnSpc>
              <a:spcBef>
                <a:spcPts val="300"/>
              </a:spcBef>
              <a:buFont typeface="+mj-lt"/>
              <a:buAutoNum type="romanLcPeriod"/>
            </a:pPr>
            <a:r>
              <a:rPr lang="en-IN" sz="1400" b="0" i="0" dirty="0">
                <a:solidFill>
                  <a:srgbClr val="404040"/>
                </a:solidFill>
                <a:effectLst/>
                <a:latin typeface="Times New Roman" panose="02020603050405020304" pitchFamily="18" charset="0"/>
                <a:cs typeface="Times New Roman" panose="02020603050405020304" pitchFamily="18" charset="0"/>
              </a:rPr>
              <a:t>Refine the model by tuning hyperparameters or trying different algorithms.</a:t>
            </a:r>
          </a:p>
        </p:txBody>
      </p:sp>
    </p:spTree>
    <p:extLst>
      <p:ext uri="{BB962C8B-B14F-4D97-AF65-F5344CB8AC3E}">
        <p14:creationId xmlns:p14="http://schemas.microsoft.com/office/powerpoint/2010/main" val="148678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6EB3B-A92E-2C79-AEDB-F6F1014BE1B1}"/>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8FB61EB2-FC36-B482-4386-AE7FA3D4BE2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4832EB3D-F78C-6916-CA0D-B6C45F601314}"/>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D6AA9F9D-949A-F5B4-421B-F7DB4C991971}"/>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2" name="TextBox 1">
            <a:extLst>
              <a:ext uri="{FF2B5EF4-FFF2-40B4-BE49-F238E27FC236}">
                <a16:creationId xmlns:a16="http://schemas.microsoft.com/office/drawing/2014/main" id="{540E4699-ACD1-31CE-65CD-264313468F6B}"/>
              </a:ext>
            </a:extLst>
          </p:cNvPr>
          <p:cNvSpPr txBox="1"/>
          <p:nvPr/>
        </p:nvSpPr>
        <p:spPr>
          <a:xfrm>
            <a:off x="989162" y="454325"/>
            <a:ext cx="10547230" cy="307777"/>
          </a:xfrm>
          <a:prstGeom prst="rect">
            <a:avLst/>
          </a:prstGeom>
          <a:noFill/>
        </p:spPr>
        <p:txBody>
          <a:bodyPr wrap="square" rtlCol="0">
            <a:spAutoFit/>
          </a:bodyPr>
          <a:lstStyle/>
          <a:p>
            <a:pPr algn="just"/>
            <a:r>
              <a:rPr lang="en-US" sz="1400" b="1" dirty="0">
                <a:latin typeface="Times New Roman" panose="02020603050405020304" pitchFamily="18" charset="0"/>
                <a:cs typeface="Times New Roman" panose="02020603050405020304" pitchFamily="18" charset="0"/>
              </a:rPr>
              <a:t>Q-2: What is the difference between hinge loss and triplet loss explain with an example?</a:t>
            </a:r>
          </a:p>
        </p:txBody>
      </p:sp>
      <p:sp>
        <p:nvSpPr>
          <p:cNvPr id="7" name="Rectangle 1">
            <a:extLst>
              <a:ext uri="{FF2B5EF4-FFF2-40B4-BE49-F238E27FC236}">
                <a16:creationId xmlns:a16="http://schemas.microsoft.com/office/drawing/2014/main" id="{972EA162-FBB9-97FC-00D3-0ECA39851410}"/>
              </a:ext>
            </a:extLst>
          </p:cNvPr>
          <p:cNvSpPr>
            <a:spLocks noChangeArrowheads="1"/>
          </p:cNvSpPr>
          <p:nvPr/>
        </p:nvSpPr>
        <p:spPr bwMode="auto">
          <a:xfrm>
            <a:off x="1518734" y="9035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1933C0AA-DB9D-FDF1-BD2E-56BBB111C64B}"/>
              </a:ext>
            </a:extLst>
          </p:cNvPr>
          <p:cNvGraphicFramePr>
            <a:graphicFrameLocks noGrp="1"/>
          </p:cNvGraphicFramePr>
          <p:nvPr>
            <p:extLst>
              <p:ext uri="{D42A27DB-BD31-4B8C-83A1-F6EECF244321}">
                <p14:modId xmlns:p14="http://schemas.microsoft.com/office/powerpoint/2010/main" val="598908723"/>
              </p:ext>
            </p:extLst>
          </p:nvPr>
        </p:nvGraphicFramePr>
        <p:xfrm>
          <a:off x="1150189" y="878936"/>
          <a:ext cx="9795664" cy="4367266"/>
        </p:xfrm>
        <a:graphic>
          <a:graphicData uri="http://schemas.openxmlformats.org/drawingml/2006/table">
            <a:tbl>
              <a:tblPr/>
              <a:tblGrid>
                <a:gridCol w="3271670">
                  <a:extLst>
                    <a:ext uri="{9D8B030D-6E8A-4147-A177-3AD203B41FA5}">
                      <a16:colId xmlns:a16="http://schemas.microsoft.com/office/drawing/2014/main" val="3553310236"/>
                    </a:ext>
                  </a:extLst>
                </a:gridCol>
                <a:gridCol w="3261997">
                  <a:extLst>
                    <a:ext uri="{9D8B030D-6E8A-4147-A177-3AD203B41FA5}">
                      <a16:colId xmlns:a16="http://schemas.microsoft.com/office/drawing/2014/main" val="931768724"/>
                    </a:ext>
                  </a:extLst>
                </a:gridCol>
                <a:gridCol w="3261997">
                  <a:extLst>
                    <a:ext uri="{9D8B030D-6E8A-4147-A177-3AD203B41FA5}">
                      <a16:colId xmlns:a16="http://schemas.microsoft.com/office/drawing/2014/main" val="2125698406"/>
                    </a:ext>
                  </a:extLst>
                </a:gridCol>
              </a:tblGrid>
              <a:tr h="240542">
                <a:tc>
                  <a:txBody>
                    <a:bodyPr/>
                    <a:lstStyle/>
                    <a:p>
                      <a:r>
                        <a:rPr lang="en-IN" sz="1400" b="1" dirty="0">
                          <a:latin typeface="Times New Roman" panose="02020603050405020304" pitchFamily="18" charset="0"/>
                          <a:cs typeface="Times New Roman" panose="02020603050405020304" pitchFamily="18" charset="0"/>
                        </a:rPr>
                        <a:t>nature</a:t>
                      </a:r>
                    </a:p>
                  </a:txBody>
                  <a:tcPr marL="44401" marR="44401" marT="22201" marB="22201" anchor="ctr">
                    <a:lnL>
                      <a:noFill/>
                    </a:lnL>
                    <a:lnR>
                      <a:noFill/>
                    </a:lnR>
                    <a:lnT>
                      <a:noFill/>
                    </a:lnT>
                    <a:lnB>
                      <a:noFill/>
                    </a:lnB>
                    <a:noFill/>
                  </a:tcPr>
                </a:tc>
                <a:tc>
                  <a:txBody>
                    <a:bodyPr/>
                    <a:lstStyle/>
                    <a:p>
                      <a:r>
                        <a:rPr lang="en-IN" sz="1400" b="1" dirty="0">
                          <a:latin typeface="Times New Roman" panose="02020603050405020304" pitchFamily="18" charset="0"/>
                          <a:cs typeface="Times New Roman" panose="02020603050405020304" pitchFamily="18" charset="0"/>
                        </a:rPr>
                        <a:t>Triplet Loss</a:t>
                      </a:r>
                    </a:p>
                  </a:txBody>
                  <a:tcPr marL="44401" marR="44401" marT="22201" marB="22201" anchor="ctr">
                    <a:lnL>
                      <a:noFill/>
                    </a:lnL>
                    <a:lnR>
                      <a:noFill/>
                    </a:lnR>
                    <a:lnT>
                      <a:noFill/>
                    </a:lnT>
                    <a:lnB>
                      <a:noFill/>
                    </a:lnB>
                    <a:noFill/>
                  </a:tcPr>
                </a:tc>
                <a:tc>
                  <a:txBody>
                    <a:bodyPr/>
                    <a:lstStyle/>
                    <a:p>
                      <a:r>
                        <a:rPr lang="en-IN" sz="1400" b="1" dirty="0">
                          <a:latin typeface="Times New Roman" panose="02020603050405020304" pitchFamily="18" charset="0"/>
                          <a:cs typeface="Times New Roman" panose="02020603050405020304" pitchFamily="18" charset="0"/>
                        </a:rPr>
                        <a:t>Hinge Loss</a:t>
                      </a:r>
                    </a:p>
                  </a:txBody>
                  <a:tcPr marL="44401" marR="44401" marT="22201" marB="22201" anchor="ctr">
                    <a:lnL>
                      <a:noFill/>
                    </a:lnL>
                    <a:lnR>
                      <a:noFill/>
                    </a:lnR>
                    <a:lnT>
                      <a:noFill/>
                    </a:lnT>
                    <a:lnB>
                      <a:noFill/>
                    </a:lnB>
                    <a:noFill/>
                  </a:tcPr>
                </a:tc>
                <a:extLst>
                  <a:ext uri="{0D108BD9-81ED-4DB2-BD59-A6C34878D82A}">
                    <a16:rowId xmlns:a16="http://schemas.microsoft.com/office/drawing/2014/main" val="1087006043"/>
                  </a:ext>
                </a:extLst>
              </a:tr>
              <a:tr h="744311">
                <a:tc>
                  <a:txBody>
                    <a:bodyPr/>
                    <a:lstStyle/>
                    <a:p>
                      <a:r>
                        <a:rPr lang="en-IN" sz="1400" b="1">
                          <a:latin typeface="Times New Roman" panose="02020603050405020304" pitchFamily="18" charset="0"/>
                          <a:cs typeface="Times New Roman" panose="02020603050405020304" pitchFamily="18" charset="0"/>
                        </a:rPr>
                        <a:t>Purpose</a:t>
                      </a:r>
                      <a:endParaRPr lang="en-IN" sz="1400">
                        <a:latin typeface="Times New Roman" panose="02020603050405020304" pitchFamily="18" charset="0"/>
                        <a:cs typeface="Times New Roman" panose="02020603050405020304" pitchFamily="18" charset="0"/>
                      </a:endParaRPr>
                    </a:p>
                  </a:txBody>
                  <a:tcPr marL="44401" marR="44401" marT="22201" marB="22201"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Used in </a:t>
                      </a:r>
                      <a:r>
                        <a:rPr lang="en-US" sz="1400" b="1">
                          <a:latin typeface="Times New Roman" panose="02020603050405020304" pitchFamily="18" charset="0"/>
                          <a:cs typeface="Times New Roman" panose="02020603050405020304" pitchFamily="18" charset="0"/>
                        </a:rPr>
                        <a:t>metric learning</a:t>
                      </a:r>
                      <a:r>
                        <a:rPr lang="en-US" sz="1400">
                          <a:latin typeface="Times New Roman" panose="02020603050405020304" pitchFamily="18" charset="0"/>
                          <a:cs typeface="Times New Roman" panose="02020603050405020304" pitchFamily="18" charset="0"/>
                        </a:rPr>
                        <a:t> to ensure that similar samples (anchor-positive) are closer together while dissimilar ones (anchor-negative) are farther apart.</a:t>
                      </a:r>
                    </a:p>
                  </a:txBody>
                  <a:tcPr marL="44401" marR="44401" marT="22201" marB="22201"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Used in </a:t>
                      </a:r>
                      <a:r>
                        <a:rPr lang="en-US" sz="1400" b="1">
                          <a:latin typeface="Times New Roman" panose="02020603050405020304" pitchFamily="18" charset="0"/>
                          <a:cs typeface="Times New Roman" panose="02020603050405020304" pitchFamily="18" charset="0"/>
                        </a:rPr>
                        <a:t>classification tasks</a:t>
                      </a:r>
                      <a:r>
                        <a:rPr lang="en-US" sz="1400">
                          <a:latin typeface="Times New Roman" panose="02020603050405020304" pitchFamily="18" charset="0"/>
                          <a:cs typeface="Times New Roman" panose="02020603050405020304" pitchFamily="18" charset="0"/>
                        </a:rPr>
                        <a:t> (mainly for SVMs) to maximize the margin between positive and negative classes.</a:t>
                      </a:r>
                    </a:p>
                  </a:txBody>
                  <a:tcPr marL="44401" marR="44401" marT="22201" marB="22201" anchor="ctr">
                    <a:lnL>
                      <a:noFill/>
                    </a:lnL>
                    <a:lnR>
                      <a:noFill/>
                    </a:lnR>
                    <a:lnT>
                      <a:noFill/>
                    </a:lnT>
                    <a:lnB>
                      <a:noFill/>
                    </a:lnB>
                    <a:noFill/>
                  </a:tcPr>
                </a:tc>
                <a:extLst>
                  <a:ext uri="{0D108BD9-81ED-4DB2-BD59-A6C34878D82A}">
                    <a16:rowId xmlns:a16="http://schemas.microsoft.com/office/drawing/2014/main" val="2246182817"/>
                  </a:ext>
                </a:extLst>
              </a:tr>
              <a:tr h="1098062">
                <a:tc>
                  <a:txBody>
                    <a:bodyPr/>
                    <a:lstStyle/>
                    <a:p>
                      <a:r>
                        <a:rPr lang="en-IN" sz="1400" b="1" dirty="0">
                          <a:latin typeface="Times New Roman" panose="02020603050405020304" pitchFamily="18" charset="0"/>
                          <a:cs typeface="Times New Roman" panose="02020603050405020304" pitchFamily="18" charset="0"/>
                        </a:rPr>
                        <a:t>Formula</a:t>
                      </a:r>
                      <a:endParaRPr lang="en-IN" sz="1400" dirty="0">
                        <a:latin typeface="Times New Roman" panose="02020603050405020304" pitchFamily="18" charset="0"/>
                        <a:cs typeface="Times New Roman" panose="02020603050405020304" pitchFamily="18" charset="0"/>
                      </a:endParaRPr>
                    </a:p>
                  </a:txBody>
                  <a:tcPr marL="44401" marR="44401" marT="22201" marB="22201" anchor="ctr">
                    <a:lnL>
                      <a:noFill/>
                    </a:lnL>
                    <a:lnR>
                      <a:noFill/>
                    </a:lnR>
                    <a:lnT>
                      <a:noFill/>
                    </a:lnT>
                    <a:lnB>
                      <a:noFill/>
                    </a:lnB>
                    <a:noFill/>
                  </a:tcPr>
                </a:tc>
                <a:tc>
                  <a:txBody>
                    <a:bodyPr/>
                    <a:lstStyle/>
                    <a:p>
                      <a:r>
                        <a:rPr lang="en-US" sz="1400" b="1" dirty="0">
                          <a:latin typeface="Times New Roman" panose="02020603050405020304" pitchFamily="18" charset="0"/>
                          <a:cs typeface="Times New Roman" panose="02020603050405020304" pitchFamily="18" charset="0"/>
                        </a:rPr>
                        <a:t>max(d(A,P)−d(A,N)+margin,0) </a:t>
                      </a:r>
                      <a:r>
                        <a:rPr lang="en-US" sz="1400" dirty="0">
                          <a:latin typeface="Times New Roman" panose="02020603050405020304" pitchFamily="18" charset="0"/>
                          <a:cs typeface="Times New Roman" panose="02020603050405020304" pitchFamily="18" charset="0"/>
                        </a:rPr>
                        <a:t>where A is the anchor, P is the positive sample, and N is the negative sample.</a:t>
                      </a:r>
                    </a:p>
                  </a:txBody>
                  <a:tcPr marL="44401" marR="44401" marT="22201" marB="22201" anchor="ctr">
                    <a:lnL>
                      <a:noFill/>
                    </a:lnL>
                    <a:lnR>
                      <a:noFill/>
                    </a:lnR>
                    <a:lnT>
                      <a:noFill/>
                    </a:lnT>
                    <a:lnB>
                      <a:noFill/>
                    </a:lnB>
                    <a:noFill/>
                  </a:tcPr>
                </a:tc>
                <a:tc>
                  <a:txBody>
                    <a:bodyPr/>
                    <a:lstStyle/>
                    <a:p>
                      <a:r>
                        <a:rPr lang="en-US" sz="1400" b="1" dirty="0">
                          <a:latin typeface="Times New Roman" panose="02020603050405020304" pitchFamily="18" charset="0"/>
                          <a:cs typeface="Times New Roman" panose="02020603050405020304" pitchFamily="18" charset="0"/>
                        </a:rPr>
                        <a:t>max(0,1−yf(x)) </a:t>
                      </a:r>
                      <a:r>
                        <a:rPr lang="en-US" sz="1400" dirty="0">
                          <a:latin typeface="Times New Roman" panose="02020603050405020304" pitchFamily="18" charset="0"/>
                          <a:cs typeface="Times New Roman" panose="02020603050405020304" pitchFamily="18" charset="0"/>
                        </a:rPr>
                        <a:t>where y is the true label (+1 or -1), and f(x) is the predicted score.</a:t>
                      </a:r>
                    </a:p>
                  </a:txBody>
                  <a:tcPr marL="44401" marR="44401" marT="22201" marB="22201" anchor="ctr">
                    <a:lnL>
                      <a:noFill/>
                    </a:lnL>
                    <a:lnR>
                      <a:noFill/>
                    </a:lnR>
                    <a:lnT>
                      <a:noFill/>
                    </a:lnT>
                    <a:lnB>
                      <a:noFill/>
                    </a:lnB>
                    <a:noFill/>
                  </a:tcPr>
                </a:tc>
                <a:extLst>
                  <a:ext uri="{0D108BD9-81ED-4DB2-BD59-A6C34878D82A}">
                    <a16:rowId xmlns:a16="http://schemas.microsoft.com/office/drawing/2014/main" val="745249009"/>
                  </a:ext>
                </a:extLst>
              </a:tr>
              <a:tr h="567436">
                <a:tc>
                  <a:txBody>
                    <a:bodyPr/>
                    <a:lstStyle/>
                    <a:p>
                      <a:r>
                        <a:rPr lang="en-IN" sz="1400" b="1" dirty="0">
                          <a:latin typeface="Times New Roman" panose="02020603050405020304" pitchFamily="18" charset="0"/>
                          <a:cs typeface="Times New Roman" panose="02020603050405020304" pitchFamily="18" charset="0"/>
                        </a:rPr>
                        <a:t>Key Concept</a:t>
                      </a:r>
                      <a:endParaRPr lang="en-IN" sz="1400" dirty="0">
                        <a:latin typeface="Times New Roman" panose="02020603050405020304" pitchFamily="18" charset="0"/>
                        <a:cs typeface="Times New Roman" panose="02020603050405020304" pitchFamily="18" charset="0"/>
                      </a:endParaRPr>
                    </a:p>
                  </a:txBody>
                  <a:tcPr marL="44401" marR="44401" marT="22201" marB="22201"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Minimizes the distance between similar points while pushing apart dissimilar ones.</a:t>
                      </a:r>
                    </a:p>
                  </a:txBody>
                  <a:tcPr marL="44401" marR="44401" marT="22201" marB="22201" anchor="ctr">
                    <a:lnL>
                      <a:noFill/>
                    </a:lnL>
                    <a:lnR>
                      <a:noFill/>
                    </a:lnR>
                    <a:lnT>
                      <a:noFill/>
                    </a:lnT>
                    <a:lnB>
                      <a:noFill/>
                    </a:lnB>
                    <a:noFill/>
                  </a:tcPr>
                </a:tc>
                <a:tc>
                  <a:txBody>
                    <a:bodyPr/>
                    <a:lstStyle/>
                    <a:p>
                      <a:r>
                        <a:rPr lang="en-IN" sz="1400" dirty="0">
                          <a:latin typeface="Times New Roman" panose="02020603050405020304" pitchFamily="18" charset="0"/>
                          <a:cs typeface="Times New Roman" panose="02020603050405020304" pitchFamily="18" charset="0"/>
                        </a:rPr>
                        <a:t>Ensures a minimum margin between classes in classification.</a:t>
                      </a:r>
                    </a:p>
                  </a:txBody>
                  <a:tcPr marL="44401" marR="44401" marT="22201" marB="22201" anchor="ctr">
                    <a:lnL>
                      <a:noFill/>
                    </a:lnL>
                    <a:lnR>
                      <a:noFill/>
                    </a:lnR>
                    <a:lnT>
                      <a:noFill/>
                    </a:lnT>
                    <a:lnB>
                      <a:noFill/>
                    </a:lnB>
                    <a:noFill/>
                  </a:tcPr>
                </a:tc>
                <a:extLst>
                  <a:ext uri="{0D108BD9-81ED-4DB2-BD59-A6C34878D82A}">
                    <a16:rowId xmlns:a16="http://schemas.microsoft.com/office/drawing/2014/main" val="1579527235"/>
                  </a:ext>
                </a:extLst>
              </a:tr>
              <a:tr h="390560">
                <a:tc>
                  <a:txBody>
                    <a:bodyPr/>
                    <a:lstStyle/>
                    <a:p>
                      <a:r>
                        <a:rPr lang="en-IN" sz="1400" b="1">
                          <a:latin typeface="Times New Roman" panose="02020603050405020304" pitchFamily="18" charset="0"/>
                          <a:cs typeface="Times New Roman" panose="02020603050405020304" pitchFamily="18" charset="0"/>
                        </a:rPr>
                        <a:t>Usage</a:t>
                      </a:r>
                      <a:endParaRPr lang="en-IN" sz="1400">
                        <a:latin typeface="Times New Roman" panose="02020603050405020304" pitchFamily="18" charset="0"/>
                        <a:cs typeface="Times New Roman" panose="02020603050405020304" pitchFamily="18" charset="0"/>
                      </a:endParaRPr>
                    </a:p>
                  </a:txBody>
                  <a:tcPr marL="44401" marR="44401" marT="22201" marB="22201" anchor="ctr">
                    <a:lnL>
                      <a:noFill/>
                    </a:lnL>
                    <a:lnR>
                      <a:noFill/>
                    </a:lnR>
                    <a:lnT>
                      <a:noFill/>
                    </a:lnT>
                    <a:lnB>
                      <a:noFill/>
                    </a:lnB>
                    <a:noFill/>
                  </a:tcPr>
                </a:tc>
                <a:tc>
                  <a:txBody>
                    <a:bodyPr/>
                    <a:lstStyle/>
                    <a:p>
                      <a:r>
                        <a:rPr lang="en-US" sz="1400" dirty="0">
                          <a:latin typeface="Times New Roman" panose="02020603050405020304" pitchFamily="18" charset="0"/>
                          <a:cs typeface="Times New Roman" panose="02020603050405020304" pitchFamily="18" charset="0"/>
                        </a:rPr>
                        <a:t>Used in </a:t>
                      </a:r>
                      <a:r>
                        <a:rPr lang="en-US" sz="1400" b="1" dirty="0">
                          <a:latin typeface="Times New Roman" panose="02020603050405020304" pitchFamily="18" charset="0"/>
                          <a:cs typeface="Times New Roman" panose="02020603050405020304" pitchFamily="18" charset="0"/>
                        </a:rPr>
                        <a:t>face recognition</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metric learning</a:t>
                      </a:r>
                      <a:r>
                        <a:rPr lang="en-US" sz="1400" dirty="0">
                          <a:latin typeface="Times New Roman" panose="02020603050405020304" pitchFamily="18" charset="0"/>
                          <a:cs typeface="Times New Roman" panose="02020603050405020304" pitchFamily="18" charset="0"/>
                        </a:rPr>
                        <a:t>, and </a:t>
                      </a:r>
                      <a:r>
                        <a:rPr lang="en-US" sz="1400" b="1" dirty="0">
                          <a:latin typeface="Times New Roman" panose="02020603050405020304" pitchFamily="18" charset="0"/>
                          <a:cs typeface="Times New Roman" panose="02020603050405020304" pitchFamily="18" charset="0"/>
                        </a:rPr>
                        <a:t>embedding learning</a:t>
                      </a:r>
                      <a:r>
                        <a:rPr lang="en-US" sz="1400" dirty="0">
                          <a:latin typeface="Times New Roman" panose="02020603050405020304" pitchFamily="18" charset="0"/>
                          <a:cs typeface="Times New Roman" panose="02020603050405020304" pitchFamily="18" charset="0"/>
                        </a:rPr>
                        <a:t>.</a:t>
                      </a:r>
                    </a:p>
                  </a:txBody>
                  <a:tcPr marL="44401" marR="44401" marT="22201" marB="22201"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Common in </a:t>
                      </a:r>
                      <a:r>
                        <a:rPr lang="en-US" sz="1400" b="1">
                          <a:latin typeface="Times New Roman" panose="02020603050405020304" pitchFamily="18" charset="0"/>
                          <a:cs typeface="Times New Roman" panose="02020603050405020304" pitchFamily="18" charset="0"/>
                        </a:rPr>
                        <a:t>Support Vector Machines (SVMs)</a:t>
                      </a:r>
                      <a:r>
                        <a:rPr lang="en-US" sz="1400">
                          <a:latin typeface="Times New Roman" panose="02020603050405020304" pitchFamily="18" charset="0"/>
                          <a:cs typeface="Times New Roman" panose="02020603050405020304" pitchFamily="18" charset="0"/>
                        </a:rPr>
                        <a:t> for classification.</a:t>
                      </a:r>
                    </a:p>
                  </a:txBody>
                  <a:tcPr marL="44401" marR="44401" marT="22201" marB="22201" anchor="ctr">
                    <a:lnL>
                      <a:noFill/>
                    </a:lnL>
                    <a:lnR>
                      <a:noFill/>
                    </a:lnR>
                    <a:lnT>
                      <a:noFill/>
                    </a:lnT>
                    <a:lnB>
                      <a:noFill/>
                    </a:lnB>
                    <a:noFill/>
                  </a:tcPr>
                </a:tc>
                <a:extLst>
                  <a:ext uri="{0D108BD9-81ED-4DB2-BD59-A6C34878D82A}">
                    <a16:rowId xmlns:a16="http://schemas.microsoft.com/office/drawing/2014/main" val="1122744176"/>
                  </a:ext>
                </a:extLst>
              </a:tr>
              <a:tr h="567436">
                <a:tc>
                  <a:txBody>
                    <a:bodyPr/>
                    <a:lstStyle/>
                    <a:p>
                      <a:r>
                        <a:rPr lang="en-IN" sz="1400" b="1" dirty="0">
                          <a:latin typeface="Times New Roman" panose="02020603050405020304" pitchFamily="18" charset="0"/>
                          <a:cs typeface="Times New Roman" panose="02020603050405020304" pitchFamily="18" charset="0"/>
                        </a:rPr>
                        <a:t>Hyperparameter</a:t>
                      </a:r>
                      <a:endParaRPr lang="en-IN" sz="1400" dirty="0">
                        <a:latin typeface="Times New Roman" panose="02020603050405020304" pitchFamily="18" charset="0"/>
                        <a:cs typeface="Times New Roman" panose="02020603050405020304" pitchFamily="18" charset="0"/>
                      </a:endParaRPr>
                    </a:p>
                  </a:txBody>
                  <a:tcPr marL="44401" marR="44401" marT="22201" marB="22201"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Requires a </a:t>
                      </a:r>
                      <a:r>
                        <a:rPr lang="en-US" sz="1400" b="1">
                          <a:latin typeface="Times New Roman" panose="02020603050405020304" pitchFamily="18" charset="0"/>
                          <a:cs typeface="Times New Roman" panose="02020603050405020304" pitchFamily="18" charset="0"/>
                        </a:rPr>
                        <a:t>margin</a:t>
                      </a:r>
                      <a:r>
                        <a:rPr lang="en-US" sz="1400">
                          <a:latin typeface="Times New Roman" panose="02020603050405020304" pitchFamily="18" charset="0"/>
                          <a:cs typeface="Times New Roman" panose="02020603050405020304" pitchFamily="18" charset="0"/>
                        </a:rPr>
                        <a:t> hyperparameter to define the minimum separation between positive and negative pairs.</a:t>
                      </a:r>
                    </a:p>
                  </a:txBody>
                  <a:tcPr marL="44401" marR="44401" marT="22201" marB="22201" anchor="ctr">
                    <a:lnL>
                      <a:noFill/>
                    </a:lnL>
                    <a:lnR>
                      <a:noFill/>
                    </a:lnR>
                    <a:lnT>
                      <a:noFill/>
                    </a:lnT>
                    <a:lnB>
                      <a:noFill/>
                    </a:lnB>
                    <a:noFill/>
                  </a:tcPr>
                </a:tc>
                <a:tc>
                  <a:txBody>
                    <a:bodyPr/>
                    <a:lstStyle/>
                    <a:p>
                      <a:r>
                        <a:rPr lang="en-US" sz="1400" dirty="0">
                          <a:latin typeface="Times New Roman" panose="02020603050405020304" pitchFamily="18" charset="0"/>
                          <a:cs typeface="Times New Roman" panose="02020603050405020304" pitchFamily="18" charset="0"/>
                        </a:rPr>
                        <a:t>Uses a </a:t>
                      </a:r>
                      <a:r>
                        <a:rPr lang="en-US" sz="1400" b="1" dirty="0">
                          <a:latin typeface="Times New Roman" panose="02020603050405020304" pitchFamily="18" charset="0"/>
                          <a:cs typeface="Times New Roman" panose="02020603050405020304" pitchFamily="18" charset="0"/>
                        </a:rPr>
                        <a:t>margin (1 by default)</a:t>
                      </a:r>
                      <a:r>
                        <a:rPr lang="en-US" sz="1400" dirty="0">
                          <a:latin typeface="Times New Roman" panose="02020603050405020304" pitchFamily="18" charset="0"/>
                          <a:cs typeface="Times New Roman" panose="02020603050405020304" pitchFamily="18" charset="0"/>
                        </a:rPr>
                        <a:t> in SVMs to define the separation boundary.</a:t>
                      </a:r>
                    </a:p>
                  </a:txBody>
                  <a:tcPr marL="44401" marR="44401" marT="22201" marB="22201" anchor="ctr">
                    <a:lnL>
                      <a:noFill/>
                    </a:lnL>
                    <a:lnR>
                      <a:noFill/>
                    </a:lnR>
                    <a:lnT>
                      <a:noFill/>
                    </a:lnT>
                    <a:lnB>
                      <a:noFill/>
                    </a:lnB>
                    <a:noFill/>
                  </a:tcPr>
                </a:tc>
                <a:extLst>
                  <a:ext uri="{0D108BD9-81ED-4DB2-BD59-A6C34878D82A}">
                    <a16:rowId xmlns:a16="http://schemas.microsoft.com/office/drawing/2014/main" val="3311916385"/>
                  </a:ext>
                </a:extLst>
              </a:tr>
              <a:tr h="390560">
                <a:tc>
                  <a:txBody>
                    <a:bodyPr/>
                    <a:lstStyle/>
                    <a:p>
                      <a:endParaRPr lang="en-IN" sz="1400" dirty="0">
                        <a:latin typeface="Times New Roman" panose="02020603050405020304" pitchFamily="18" charset="0"/>
                        <a:cs typeface="Times New Roman" panose="02020603050405020304" pitchFamily="18" charset="0"/>
                      </a:endParaRPr>
                    </a:p>
                  </a:txBody>
                  <a:tcPr marL="44401" marR="44401" marT="22201" marB="22201" anchor="ctr">
                    <a:lnL>
                      <a:noFill/>
                    </a:lnL>
                    <a:lnR>
                      <a:noFill/>
                    </a:lnR>
                    <a:lnT>
                      <a:noFill/>
                    </a:lnT>
                    <a:lnB>
                      <a:noFill/>
                    </a:lnB>
                    <a:noFill/>
                  </a:tcPr>
                </a:tc>
                <a:tc>
                  <a:txBody>
                    <a:bodyPr/>
                    <a:lstStyle/>
                    <a:p>
                      <a:endParaRPr lang="en-US" sz="1400" dirty="0">
                        <a:latin typeface="Times New Roman" panose="02020603050405020304" pitchFamily="18" charset="0"/>
                        <a:cs typeface="Times New Roman" panose="02020603050405020304" pitchFamily="18" charset="0"/>
                      </a:endParaRPr>
                    </a:p>
                  </a:txBody>
                  <a:tcPr marL="44401" marR="44401" marT="22201" marB="22201" anchor="ctr">
                    <a:lnL>
                      <a:noFill/>
                    </a:lnL>
                    <a:lnR>
                      <a:noFill/>
                    </a:lnR>
                    <a:lnT>
                      <a:noFill/>
                    </a:lnT>
                    <a:lnB>
                      <a:noFill/>
                    </a:lnB>
                    <a:noFill/>
                  </a:tcPr>
                </a:tc>
                <a:tc>
                  <a:txBody>
                    <a:bodyPr/>
                    <a:lstStyle/>
                    <a:p>
                      <a:endParaRPr lang="en-US" sz="1400" dirty="0">
                        <a:latin typeface="Times New Roman" panose="02020603050405020304" pitchFamily="18" charset="0"/>
                        <a:cs typeface="Times New Roman" panose="02020603050405020304" pitchFamily="18" charset="0"/>
                      </a:endParaRPr>
                    </a:p>
                  </a:txBody>
                  <a:tcPr marL="44401" marR="44401" marT="22201" marB="22201" anchor="ctr">
                    <a:lnL>
                      <a:noFill/>
                    </a:lnL>
                    <a:lnR>
                      <a:noFill/>
                    </a:lnR>
                    <a:lnT>
                      <a:noFill/>
                    </a:lnT>
                    <a:lnB>
                      <a:noFill/>
                    </a:lnB>
                    <a:noFill/>
                  </a:tcPr>
                </a:tc>
                <a:extLst>
                  <a:ext uri="{0D108BD9-81ED-4DB2-BD59-A6C34878D82A}">
                    <a16:rowId xmlns:a16="http://schemas.microsoft.com/office/drawing/2014/main" val="4084361157"/>
                  </a:ext>
                </a:extLst>
              </a:tr>
            </a:tbl>
          </a:graphicData>
        </a:graphic>
      </p:graphicFrame>
      <p:pic>
        <p:nvPicPr>
          <p:cNvPr id="5" name="3">
            <a:hlinkClick r:id="" action="ppaction://media"/>
            <a:extLst>
              <a:ext uri="{FF2B5EF4-FFF2-40B4-BE49-F238E27FC236}">
                <a16:creationId xmlns:a16="http://schemas.microsoft.com/office/drawing/2014/main" id="{040B4B0B-1070-BB68-2A0B-CFCBA0020C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34600" y="4744450"/>
            <a:ext cx="417100" cy="479729"/>
          </a:xfrm>
          <a:prstGeom prst="rect">
            <a:avLst/>
          </a:prstGeom>
        </p:spPr>
      </p:pic>
    </p:spTree>
    <p:extLst>
      <p:ext uri="{BB962C8B-B14F-4D97-AF65-F5344CB8AC3E}">
        <p14:creationId xmlns:p14="http://schemas.microsoft.com/office/powerpoint/2010/main" val="24393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C72C4-7DB8-215B-3F4F-D66AAFB502E1}"/>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4A59EAF-BAD6-133D-054A-087FB7E8CB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9A930A4D-70EC-E433-6D61-F8056A56005A}"/>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DD2AA574-3603-1DAF-7A2A-B3E2453760BB}"/>
              </a:ext>
            </a:extLst>
          </p:cNvPr>
          <p:cNvSpPr txBox="1"/>
          <p:nvPr/>
        </p:nvSpPr>
        <p:spPr>
          <a:xfrm>
            <a:off x="963386" y="440650"/>
            <a:ext cx="9693728" cy="5655394"/>
          </a:xfrm>
          <a:prstGeom prst="rect">
            <a:avLst/>
          </a:prstGeom>
          <a:noFill/>
        </p:spPr>
        <p:txBody>
          <a:bodyPr wrap="square" lIns="91440" tIns="45720" rIns="91440" bIns="45720" anchor="t">
            <a:spAutoFit/>
          </a:bodyPr>
          <a:lstStyle/>
          <a:p>
            <a:pPr algn="l">
              <a:spcBef>
                <a:spcPts val="300"/>
              </a:spcBef>
              <a:spcAft>
                <a:spcPts val="300"/>
              </a:spcAft>
            </a:pPr>
            <a:r>
              <a:rPr lang="en-IN" sz="1400" b="1" i="0" dirty="0">
                <a:solidFill>
                  <a:srgbClr val="404040"/>
                </a:solidFill>
                <a:effectLst/>
                <a:latin typeface="Inter"/>
              </a:rPr>
              <a:t>Hinge loss:</a:t>
            </a:r>
          </a:p>
          <a:p>
            <a:pPr>
              <a:spcBef>
                <a:spcPts val="300"/>
              </a:spcBef>
            </a:pPr>
            <a:r>
              <a:rPr lang="en-IN" sz="1600" b="1" i="0" dirty="0">
                <a:solidFill>
                  <a:srgbClr val="404040"/>
                </a:solidFill>
                <a:effectLst/>
                <a:latin typeface="Calibri"/>
                <a:ea typeface="Calibri"/>
                <a:cs typeface="Calibri"/>
              </a:rPr>
              <a:t>Hinge Loss</a:t>
            </a:r>
            <a:r>
              <a:rPr lang="en-IN" sz="1600" b="1" dirty="0">
                <a:solidFill>
                  <a:srgbClr val="404040"/>
                </a:solidFill>
                <a:latin typeface="Calibri"/>
                <a:ea typeface="Calibri"/>
                <a:cs typeface="Calibri"/>
              </a:rPr>
              <a:t> </a:t>
            </a:r>
            <a:r>
              <a:rPr lang="en-IN" sz="1600" b="1" i="0" dirty="0">
                <a:solidFill>
                  <a:srgbClr val="404040"/>
                </a:solidFill>
                <a:effectLst/>
                <a:latin typeface="Calibri"/>
                <a:ea typeface="Calibri"/>
                <a:cs typeface="Calibri"/>
              </a:rPr>
              <a:t>=</a:t>
            </a:r>
            <a:r>
              <a:rPr lang="en-IN" sz="1600" b="1" dirty="0">
                <a:solidFill>
                  <a:srgbClr val="404040"/>
                </a:solidFill>
                <a:latin typeface="Calibri"/>
                <a:ea typeface="Calibri"/>
                <a:cs typeface="Calibri"/>
              </a:rPr>
              <a:t> </a:t>
            </a:r>
            <a:r>
              <a:rPr lang="en-IN" sz="1600" b="1" i="0" dirty="0">
                <a:solidFill>
                  <a:srgbClr val="404040"/>
                </a:solidFill>
                <a:effectLst/>
                <a:latin typeface="Calibri"/>
                <a:ea typeface="Calibri"/>
                <a:cs typeface="Calibri"/>
              </a:rPr>
              <a:t>max⁡(0,1</a:t>
            </a:r>
            <a:r>
              <a:rPr lang="en-IN" sz="1600" b="1" dirty="0">
                <a:solidFill>
                  <a:srgbClr val="404040"/>
                </a:solidFill>
                <a:latin typeface="Calibri"/>
                <a:ea typeface="Calibri"/>
                <a:cs typeface="Calibri"/>
              </a:rPr>
              <a:t> </a:t>
            </a:r>
            <a:r>
              <a:rPr lang="en-IN" sz="1600" b="1" i="0" dirty="0">
                <a:solidFill>
                  <a:srgbClr val="404040"/>
                </a:solidFill>
                <a:effectLst/>
                <a:latin typeface="Calibri"/>
                <a:ea typeface="Calibri"/>
                <a:cs typeface="Calibri"/>
              </a:rPr>
              <a:t>−</a:t>
            </a:r>
            <a:r>
              <a:rPr lang="en-IN" sz="1600" b="1" dirty="0">
                <a:solidFill>
                  <a:srgbClr val="404040"/>
                </a:solidFill>
                <a:latin typeface="Calibri"/>
                <a:ea typeface="Calibri"/>
                <a:cs typeface="Calibri"/>
              </a:rPr>
              <a:t> </a:t>
            </a:r>
            <a:r>
              <a:rPr lang="en-IN" sz="1600" b="1" i="0" dirty="0">
                <a:solidFill>
                  <a:srgbClr val="404040"/>
                </a:solidFill>
                <a:effectLst/>
                <a:latin typeface="Calibri"/>
                <a:ea typeface="Calibri"/>
                <a:cs typeface="Calibri"/>
              </a:rPr>
              <a:t>y</a:t>
            </a:r>
            <a:r>
              <a:rPr lang="en-IN" sz="1600" b="1" dirty="0">
                <a:solidFill>
                  <a:srgbClr val="404040"/>
                </a:solidFill>
                <a:latin typeface="Calibri"/>
                <a:ea typeface="Calibri"/>
                <a:cs typeface="Calibri"/>
              </a:rPr>
              <a:t> </a:t>
            </a:r>
            <a:r>
              <a:rPr lang="en-IN" sz="1600" b="1" i="0" dirty="0">
                <a:solidFill>
                  <a:srgbClr val="404040"/>
                </a:solidFill>
                <a:effectLst/>
                <a:latin typeface="Calibri"/>
                <a:ea typeface="Calibri"/>
                <a:cs typeface="Calibri"/>
              </a:rPr>
              <a:t>⋅</a:t>
            </a:r>
            <a:r>
              <a:rPr lang="en-IN" sz="1600" b="1" dirty="0">
                <a:solidFill>
                  <a:srgbClr val="404040"/>
                </a:solidFill>
                <a:latin typeface="Calibri"/>
                <a:ea typeface="Calibri"/>
                <a:cs typeface="Calibri"/>
              </a:rPr>
              <a:t> </a:t>
            </a:r>
            <a:r>
              <a:rPr lang="en-IN" sz="1600" b="1" i="0" dirty="0">
                <a:solidFill>
                  <a:srgbClr val="404040"/>
                </a:solidFill>
                <a:effectLst/>
                <a:latin typeface="Calibri"/>
                <a:ea typeface="Calibri"/>
                <a:cs typeface="Calibri"/>
              </a:rPr>
              <a:t>y^)</a:t>
            </a:r>
          </a:p>
          <a:p>
            <a:pPr marL="742950" lvl="1" indent="-285750">
              <a:spcBef>
                <a:spcPts val="300"/>
              </a:spcBef>
              <a:buFont typeface="Arial" panose="020B0604020202020204" pitchFamily="34" charset="0"/>
              <a:buChar char="•"/>
            </a:pPr>
            <a:r>
              <a:rPr lang="en-IN" sz="1400" dirty="0">
                <a:solidFill>
                  <a:srgbClr val="404040"/>
                </a:solidFill>
                <a:latin typeface="Calibri"/>
                <a:ea typeface="Calibri"/>
                <a:cs typeface="Calibri"/>
              </a:rPr>
              <a:t>Y </a:t>
            </a:r>
            <a:r>
              <a:rPr lang="en-IN" sz="1400" b="0" i="0" dirty="0">
                <a:solidFill>
                  <a:srgbClr val="404040"/>
                </a:solidFill>
                <a:effectLst/>
                <a:latin typeface="Calibri"/>
                <a:ea typeface="Calibri"/>
                <a:cs typeface="Calibri"/>
              </a:rPr>
              <a:t>: True label </a:t>
            </a:r>
            <a:r>
              <a:rPr lang="en-IN" sz="1400" dirty="0">
                <a:solidFill>
                  <a:srgbClr val="404040"/>
                </a:solidFill>
                <a:latin typeface="Calibri"/>
                <a:ea typeface="Calibri"/>
                <a:cs typeface="Calibri"/>
              </a:rPr>
              <a:t>(+1</a:t>
            </a:r>
            <a:r>
              <a:rPr lang="en-IN" sz="1400" b="0" i="0" dirty="0">
                <a:solidFill>
                  <a:srgbClr val="404040"/>
                </a:solidFill>
                <a:effectLst/>
                <a:latin typeface="Calibri"/>
                <a:ea typeface="Calibri"/>
                <a:cs typeface="Calibri"/>
              </a:rPr>
              <a:t> or −1).</a:t>
            </a:r>
          </a:p>
          <a:p>
            <a:pPr marL="742950" lvl="1" indent="-285750">
              <a:spcBef>
                <a:spcPts val="300"/>
              </a:spcBef>
              <a:buFont typeface="Arial" panose="020B0604020202020204" pitchFamily="34" charset="0"/>
              <a:buChar char="•"/>
            </a:pPr>
            <a:r>
              <a:rPr lang="en-IN" sz="1400" b="0" i="1" dirty="0">
                <a:solidFill>
                  <a:srgbClr val="404040"/>
                </a:solidFill>
                <a:effectLst/>
                <a:latin typeface="Calibri"/>
                <a:ea typeface="Calibri"/>
                <a:cs typeface="Calibri"/>
              </a:rPr>
              <a:t>y</a:t>
            </a:r>
            <a:r>
              <a:rPr lang="en-IN" sz="1400" b="0" i="0" dirty="0">
                <a:solidFill>
                  <a:srgbClr val="404040"/>
                </a:solidFill>
                <a:effectLst/>
                <a:latin typeface="Calibri"/>
                <a:ea typeface="Calibri"/>
                <a:cs typeface="Calibri"/>
              </a:rPr>
              <a:t>^​: </a:t>
            </a:r>
            <a:r>
              <a:rPr lang="en-IN" sz="1400" dirty="0">
                <a:solidFill>
                  <a:srgbClr val="404040"/>
                </a:solidFill>
                <a:latin typeface="Calibri"/>
                <a:ea typeface="Calibri"/>
                <a:cs typeface="Calibri"/>
              </a:rPr>
              <a:t>Raw Predicted</a:t>
            </a:r>
            <a:r>
              <a:rPr lang="en-IN" sz="1400" b="0" i="0" dirty="0">
                <a:solidFill>
                  <a:srgbClr val="404040"/>
                </a:solidFill>
                <a:effectLst/>
                <a:latin typeface="Calibri"/>
                <a:ea typeface="Calibri"/>
                <a:cs typeface="Calibri"/>
              </a:rPr>
              <a:t> score (not probability).</a:t>
            </a:r>
          </a:p>
          <a:p>
            <a:pPr algn="l">
              <a:buNone/>
            </a:pPr>
            <a:r>
              <a:rPr lang="en-IN" sz="1400" b="1" i="0" dirty="0">
                <a:solidFill>
                  <a:srgbClr val="404040"/>
                </a:solidFill>
                <a:effectLst/>
                <a:latin typeface="Inter"/>
              </a:rPr>
              <a:t>Example:</a:t>
            </a:r>
          </a:p>
          <a:p>
            <a:r>
              <a:rPr lang="en-IN" sz="1400" b="0" i="0" dirty="0">
                <a:solidFill>
                  <a:srgbClr val="404040"/>
                </a:solidFill>
                <a:effectLst/>
                <a:latin typeface="Inter"/>
              </a:rPr>
              <a:t>True label (</a:t>
            </a:r>
            <a:r>
              <a:rPr lang="en-IN" sz="1400" b="0" i="1" dirty="0">
                <a:solidFill>
                  <a:srgbClr val="404040"/>
                </a:solidFill>
                <a:effectLst/>
                <a:latin typeface="KaTeX_Math"/>
              </a:rPr>
              <a:t>y</a:t>
            </a:r>
            <a:r>
              <a:rPr lang="en-IN" sz="1400" b="0" i="0" dirty="0">
                <a:solidFill>
                  <a:srgbClr val="404040"/>
                </a:solidFill>
                <a:effectLst/>
                <a:latin typeface="Inter"/>
              </a:rPr>
              <a:t>): </a:t>
            </a:r>
            <a:r>
              <a:rPr lang="en-IN" sz="1400" dirty="0">
                <a:solidFill>
                  <a:srgbClr val="404040"/>
                </a:solidFill>
                <a:latin typeface="Inter"/>
              </a:rPr>
              <a:t>(</a:t>
            </a:r>
            <a:r>
              <a:rPr lang="en-IN" sz="1400" dirty="0">
                <a:solidFill>
                  <a:srgbClr val="404040"/>
                </a:solidFill>
                <a:latin typeface="KaTeX_Main"/>
              </a:rPr>
              <a:t>+</a:t>
            </a:r>
            <a:r>
              <a:rPr lang="en-IN" sz="1400" b="0" i="0" dirty="0">
                <a:solidFill>
                  <a:srgbClr val="404040"/>
                </a:solidFill>
                <a:effectLst/>
                <a:latin typeface="KaTeX_Main"/>
              </a:rPr>
              <a:t>1</a:t>
            </a:r>
            <a:r>
              <a:rPr lang="en-IN" sz="1400" dirty="0">
                <a:solidFill>
                  <a:srgbClr val="404040"/>
                </a:solidFill>
                <a:latin typeface="KaTeX_Main"/>
              </a:rPr>
              <a:t> or –1)</a:t>
            </a:r>
            <a:endParaRPr lang="en-IN" sz="1400" b="0" i="0" dirty="0">
              <a:solidFill>
                <a:srgbClr val="404040"/>
              </a:solidFill>
              <a:effectLst/>
              <a:latin typeface="Inter"/>
            </a:endParaRPr>
          </a:p>
          <a:p>
            <a:pPr algn="l">
              <a:spcBef>
                <a:spcPts val="300"/>
              </a:spcBef>
            </a:pPr>
            <a:r>
              <a:rPr lang="en-IN" sz="1400" b="0" i="0" dirty="0">
                <a:solidFill>
                  <a:srgbClr val="404040"/>
                </a:solidFill>
                <a:effectLst/>
                <a:latin typeface="Inter"/>
              </a:rPr>
              <a:t>Predicted score (</a:t>
            </a:r>
            <a:r>
              <a:rPr lang="en-IN" sz="1400" b="0" i="1" dirty="0">
                <a:solidFill>
                  <a:srgbClr val="404040"/>
                </a:solidFill>
                <a:effectLst/>
                <a:latin typeface="KaTeX_Math"/>
              </a:rPr>
              <a:t>y</a:t>
            </a:r>
            <a:r>
              <a:rPr lang="en-IN" sz="1400" b="0" i="0" dirty="0">
                <a:solidFill>
                  <a:srgbClr val="404040"/>
                </a:solidFill>
                <a:effectLst/>
                <a:latin typeface="KaTeX_Main"/>
              </a:rPr>
              <a:t>^​</a:t>
            </a:r>
            <a:r>
              <a:rPr lang="en-IN" sz="1400" b="0" i="0" dirty="0">
                <a:solidFill>
                  <a:srgbClr val="404040"/>
                </a:solidFill>
                <a:effectLst/>
                <a:latin typeface="Inter"/>
              </a:rPr>
              <a:t>): </a:t>
            </a:r>
            <a:r>
              <a:rPr lang="en-IN" sz="1400" b="0" i="0" dirty="0">
                <a:solidFill>
                  <a:srgbClr val="404040"/>
                </a:solidFill>
                <a:effectLst/>
                <a:latin typeface="KaTeX_Main"/>
              </a:rPr>
              <a:t>00.8</a:t>
            </a:r>
            <a:endParaRPr lang="en-IN" sz="1400" b="0" i="0" dirty="0">
              <a:solidFill>
                <a:srgbClr val="404040"/>
              </a:solidFill>
              <a:effectLst/>
              <a:latin typeface="Inter"/>
            </a:endParaRPr>
          </a:p>
          <a:p>
            <a:pPr algn="l">
              <a:spcBef>
                <a:spcPts val="300"/>
              </a:spcBef>
              <a:spcAft>
                <a:spcPts val="300"/>
              </a:spcAft>
            </a:pPr>
            <a:r>
              <a:rPr lang="en-IN" sz="1400" b="0" i="0" dirty="0">
                <a:solidFill>
                  <a:srgbClr val="404040"/>
                </a:solidFill>
                <a:effectLst/>
                <a:latin typeface="Inter"/>
              </a:rPr>
              <a:t>Hinge Loss:</a:t>
            </a:r>
          </a:p>
          <a:p>
            <a:pPr>
              <a:spcBef>
                <a:spcPts val="300"/>
              </a:spcBef>
            </a:pPr>
            <a:r>
              <a:rPr lang="en-IN" sz="1600" b="0" i="0" dirty="0">
                <a:solidFill>
                  <a:srgbClr val="404040"/>
                </a:solidFill>
                <a:effectLst/>
                <a:latin typeface="Calibri"/>
                <a:ea typeface="Calibri"/>
                <a:cs typeface="Calibri"/>
              </a:rPr>
              <a:t>Hinge Loss</a:t>
            </a:r>
            <a:r>
              <a:rPr lang="en-IN" sz="1600" dirty="0">
                <a:solidFill>
                  <a:srgbClr val="404040"/>
                </a:solidFill>
                <a:latin typeface="Calibri"/>
                <a:ea typeface="Calibri"/>
                <a:cs typeface="Calibri"/>
              </a:rPr>
              <a:t> </a:t>
            </a:r>
            <a:r>
              <a:rPr lang="en-IN" sz="1600" b="0" i="0" dirty="0">
                <a:solidFill>
                  <a:srgbClr val="404040"/>
                </a:solidFill>
                <a:effectLst/>
                <a:latin typeface="Calibri"/>
                <a:ea typeface="Calibri"/>
                <a:cs typeface="Calibri"/>
              </a:rPr>
              <a:t>=</a:t>
            </a:r>
            <a:r>
              <a:rPr lang="en-IN" sz="1600" dirty="0">
                <a:solidFill>
                  <a:srgbClr val="404040"/>
                </a:solidFill>
                <a:latin typeface="Calibri"/>
                <a:ea typeface="Calibri"/>
                <a:cs typeface="Calibri"/>
              </a:rPr>
              <a:t> </a:t>
            </a:r>
            <a:r>
              <a:rPr lang="en-IN" sz="1600" b="0" i="0" dirty="0">
                <a:solidFill>
                  <a:srgbClr val="404040"/>
                </a:solidFill>
                <a:effectLst/>
                <a:latin typeface="Calibri"/>
                <a:ea typeface="Calibri"/>
                <a:cs typeface="Calibri"/>
              </a:rPr>
              <a:t>max⁡(0,1−(1⋅0.8))=max⁡(0,0.2)=0.2</a:t>
            </a:r>
          </a:p>
          <a:p>
            <a:pPr algn="l">
              <a:spcBef>
                <a:spcPts val="300"/>
              </a:spcBef>
            </a:pPr>
            <a:endParaRPr lang="en-IN" sz="1400" b="0" i="0" dirty="0">
              <a:solidFill>
                <a:srgbClr val="404040"/>
              </a:solidFill>
              <a:effectLst/>
              <a:latin typeface="KaTeX_Main"/>
            </a:endParaRPr>
          </a:p>
          <a:p>
            <a:pPr algn="l">
              <a:spcBef>
                <a:spcPts val="300"/>
              </a:spcBef>
            </a:pPr>
            <a:r>
              <a:rPr lang="en-IN" sz="1400" b="1" dirty="0">
                <a:solidFill>
                  <a:srgbClr val="404040"/>
                </a:solidFill>
                <a:latin typeface="Inter"/>
              </a:rPr>
              <a:t>Triplet loss:</a:t>
            </a:r>
            <a:endParaRPr lang="en-IN" sz="1400" b="1" i="0" dirty="0">
              <a:solidFill>
                <a:srgbClr val="404040"/>
              </a:solidFill>
              <a:effectLst/>
              <a:latin typeface="Inter"/>
            </a:endParaRPr>
          </a:p>
          <a:p>
            <a:pPr>
              <a:spcBef>
                <a:spcPts val="300"/>
              </a:spcBef>
            </a:pPr>
            <a:r>
              <a:rPr lang="en-IN" sz="1600" b="1" i="0" dirty="0">
                <a:solidFill>
                  <a:srgbClr val="404040"/>
                </a:solidFill>
                <a:effectLst/>
                <a:latin typeface="Calibri"/>
                <a:ea typeface="Calibri"/>
                <a:cs typeface="Calibri"/>
              </a:rPr>
              <a:t>Triplet Loss=max(0,</a:t>
            </a:r>
            <a:r>
              <a:rPr lang="en-IN" sz="1600" b="1" i="1" dirty="0">
                <a:solidFill>
                  <a:srgbClr val="404040"/>
                </a:solidFill>
                <a:effectLst/>
                <a:latin typeface="Calibri"/>
                <a:ea typeface="Calibri"/>
                <a:cs typeface="Calibri"/>
              </a:rPr>
              <a:t>d</a:t>
            </a:r>
            <a:r>
              <a:rPr lang="en-IN" sz="1600" b="1" i="0" dirty="0">
                <a:solidFill>
                  <a:srgbClr val="404040"/>
                </a:solidFill>
                <a:effectLst/>
                <a:latin typeface="Calibri"/>
                <a:ea typeface="Calibri"/>
                <a:cs typeface="Calibri"/>
              </a:rPr>
              <a:t>(</a:t>
            </a:r>
            <a:r>
              <a:rPr lang="en-IN" sz="1600" b="1" i="1" dirty="0" err="1">
                <a:solidFill>
                  <a:srgbClr val="404040"/>
                </a:solidFill>
                <a:effectLst/>
                <a:latin typeface="Calibri"/>
                <a:ea typeface="Calibri"/>
                <a:cs typeface="Calibri"/>
              </a:rPr>
              <a:t>a</a:t>
            </a:r>
            <a:r>
              <a:rPr lang="en-IN" sz="1600" b="1" i="0" dirty="0" err="1">
                <a:solidFill>
                  <a:srgbClr val="404040"/>
                </a:solidFill>
                <a:effectLst/>
                <a:latin typeface="Calibri"/>
                <a:ea typeface="Calibri"/>
                <a:cs typeface="Calibri"/>
              </a:rPr>
              <a:t>,</a:t>
            </a:r>
            <a:r>
              <a:rPr lang="en-IN" sz="1600" b="1" i="1" dirty="0" err="1">
                <a:solidFill>
                  <a:srgbClr val="404040"/>
                </a:solidFill>
                <a:effectLst/>
                <a:latin typeface="Calibri"/>
                <a:ea typeface="Calibri"/>
                <a:cs typeface="Calibri"/>
              </a:rPr>
              <a:t>p</a:t>
            </a:r>
            <a:r>
              <a:rPr lang="en-IN" sz="1600" b="1" i="0" dirty="0">
                <a:solidFill>
                  <a:srgbClr val="404040"/>
                </a:solidFill>
                <a:effectLst/>
                <a:latin typeface="Calibri"/>
                <a:ea typeface="Calibri"/>
                <a:cs typeface="Calibri"/>
              </a:rPr>
              <a:t>)</a:t>
            </a:r>
            <a:r>
              <a:rPr lang="en-IN" sz="1600" b="1" dirty="0">
                <a:solidFill>
                  <a:srgbClr val="404040"/>
                </a:solidFill>
                <a:latin typeface="Calibri"/>
                <a:ea typeface="Calibri"/>
                <a:cs typeface="Calibri"/>
              </a:rPr>
              <a:t> </a:t>
            </a:r>
            <a:r>
              <a:rPr lang="en-IN" sz="1600" b="1" i="0" dirty="0">
                <a:solidFill>
                  <a:srgbClr val="404040"/>
                </a:solidFill>
                <a:effectLst/>
                <a:latin typeface="Calibri"/>
                <a:ea typeface="Calibri"/>
                <a:cs typeface="Calibri"/>
              </a:rPr>
              <a:t>−</a:t>
            </a:r>
            <a:r>
              <a:rPr lang="en-IN" sz="1600" b="1" dirty="0">
                <a:solidFill>
                  <a:srgbClr val="404040"/>
                </a:solidFill>
                <a:latin typeface="Calibri"/>
                <a:ea typeface="Calibri"/>
                <a:cs typeface="Calibri"/>
              </a:rPr>
              <a:t> </a:t>
            </a:r>
            <a:r>
              <a:rPr lang="en-IN" sz="1600" b="1" i="1" dirty="0">
                <a:solidFill>
                  <a:srgbClr val="404040"/>
                </a:solidFill>
                <a:effectLst/>
                <a:latin typeface="Calibri"/>
                <a:ea typeface="Calibri"/>
                <a:cs typeface="Calibri"/>
              </a:rPr>
              <a:t>d</a:t>
            </a:r>
            <a:r>
              <a:rPr lang="en-IN" sz="1600" b="1" i="0" dirty="0">
                <a:solidFill>
                  <a:srgbClr val="404040"/>
                </a:solidFill>
                <a:effectLst/>
                <a:latin typeface="Calibri"/>
                <a:ea typeface="Calibri"/>
                <a:cs typeface="Calibri"/>
              </a:rPr>
              <a:t>(</a:t>
            </a:r>
            <a:r>
              <a:rPr lang="en-IN" sz="1600" b="1" i="1" dirty="0" err="1">
                <a:solidFill>
                  <a:srgbClr val="404040"/>
                </a:solidFill>
                <a:effectLst/>
                <a:latin typeface="Calibri"/>
                <a:ea typeface="Calibri"/>
                <a:cs typeface="Calibri"/>
              </a:rPr>
              <a:t>a</a:t>
            </a:r>
            <a:r>
              <a:rPr lang="en-IN" sz="1600" b="1" i="0" dirty="0" err="1">
                <a:solidFill>
                  <a:srgbClr val="404040"/>
                </a:solidFill>
                <a:effectLst/>
                <a:latin typeface="Calibri"/>
                <a:ea typeface="Calibri"/>
                <a:cs typeface="Calibri"/>
              </a:rPr>
              <a:t>,</a:t>
            </a:r>
            <a:r>
              <a:rPr lang="en-IN" sz="1600" b="1" i="1" dirty="0" err="1">
                <a:solidFill>
                  <a:srgbClr val="404040"/>
                </a:solidFill>
                <a:effectLst/>
                <a:latin typeface="Calibri"/>
                <a:ea typeface="Calibri"/>
                <a:cs typeface="Calibri"/>
              </a:rPr>
              <a:t>n</a:t>
            </a:r>
            <a:r>
              <a:rPr lang="en-IN" sz="1600" b="1" dirty="0">
                <a:solidFill>
                  <a:srgbClr val="404040"/>
                </a:solidFill>
                <a:latin typeface="Calibri"/>
                <a:ea typeface="Calibri"/>
                <a:cs typeface="Calibri"/>
              </a:rPr>
              <a:t>) + </a:t>
            </a:r>
            <a:r>
              <a:rPr lang="en-IN" sz="1600" b="1" i="0" dirty="0">
                <a:solidFill>
                  <a:srgbClr val="404040"/>
                </a:solidFill>
                <a:effectLst/>
                <a:latin typeface="Calibri"/>
                <a:ea typeface="Calibri"/>
                <a:cs typeface="Calibri"/>
              </a:rPr>
              <a:t>margin)</a:t>
            </a:r>
          </a:p>
          <a:p>
            <a:pPr algn="l">
              <a:spcBef>
                <a:spcPts val="300"/>
              </a:spcBef>
            </a:pPr>
            <a:r>
              <a:rPr lang="en-IN" sz="1400" b="0" i="0" dirty="0">
                <a:solidFill>
                  <a:srgbClr val="404040"/>
                </a:solidFill>
                <a:effectLst/>
                <a:latin typeface="KaTeX_Main"/>
              </a:rPr>
              <a:t>p</a:t>
            </a:r>
            <a:r>
              <a:rPr lang="en-IN" sz="1400" b="0" i="0" dirty="0">
                <a:solidFill>
                  <a:srgbClr val="404040"/>
                </a:solidFill>
                <a:effectLst/>
                <a:latin typeface="Inter"/>
              </a:rPr>
              <a:t>: Positive example (same class as anchor).</a:t>
            </a:r>
          </a:p>
          <a:p>
            <a:pPr algn="l">
              <a:spcBef>
                <a:spcPts val="300"/>
              </a:spcBef>
            </a:pPr>
            <a:r>
              <a:rPr lang="en-IN" sz="1400" b="0" i="0" dirty="0">
                <a:solidFill>
                  <a:srgbClr val="404040"/>
                </a:solidFill>
                <a:effectLst/>
                <a:latin typeface="KaTeX_Main"/>
              </a:rPr>
              <a:t>n</a:t>
            </a:r>
            <a:r>
              <a:rPr lang="en-IN" sz="1400" b="0" i="0" dirty="0">
                <a:solidFill>
                  <a:srgbClr val="404040"/>
                </a:solidFill>
                <a:effectLst/>
                <a:latin typeface="Inter"/>
              </a:rPr>
              <a:t>: Negative example (different class from anchor).</a:t>
            </a:r>
          </a:p>
          <a:p>
            <a:pPr algn="l">
              <a:spcBef>
                <a:spcPts val="300"/>
              </a:spcBef>
            </a:pPr>
            <a:r>
              <a:rPr lang="en-IN" sz="1400" b="0" i="0" dirty="0">
                <a:solidFill>
                  <a:srgbClr val="404040"/>
                </a:solidFill>
                <a:effectLst/>
                <a:latin typeface="KaTeX_Main"/>
              </a:rPr>
              <a:t>d(⋅)</a:t>
            </a:r>
            <a:r>
              <a:rPr lang="en-IN" sz="1400" b="0" i="0" dirty="0">
                <a:solidFill>
                  <a:srgbClr val="404040"/>
                </a:solidFill>
                <a:effectLst/>
                <a:latin typeface="Inter"/>
              </a:rPr>
              <a:t>: Distance metric (e.g., Euclidean distance).</a:t>
            </a:r>
          </a:p>
          <a:p>
            <a:pPr>
              <a:spcBef>
                <a:spcPts val="300"/>
              </a:spcBef>
            </a:pPr>
            <a:r>
              <a:rPr lang="en-IN" sz="1400" dirty="0">
                <a:solidFill>
                  <a:srgbClr val="404040"/>
                </a:solidFill>
                <a:latin typeface="Inter"/>
              </a:rPr>
              <a:t>a: Anchor example </a:t>
            </a:r>
          </a:p>
          <a:p>
            <a:pPr algn="l">
              <a:buNone/>
            </a:pPr>
            <a:r>
              <a:rPr lang="en-US" sz="1400" b="1" i="0" dirty="0">
                <a:solidFill>
                  <a:srgbClr val="404040"/>
                </a:solidFill>
                <a:effectLst/>
                <a:latin typeface="Inter"/>
              </a:rPr>
              <a:t>Example:</a:t>
            </a:r>
          </a:p>
          <a:p>
            <a:pPr algn="l"/>
            <a:r>
              <a:rPr lang="en-US" sz="1400" b="0" i="0" dirty="0">
                <a:solidFill>
                  <a:srgbClr val="404040"/>
                </a:solidFill>
                <a:effectLst/>
                <a:latin typeface="Inter"/>
              </a:rPr>
              <a:t>Anchor (</a:t>
            </a:r>
            <a:r>
              <a:rPr lang="en-US" sz="1400" b="0" i="0" dirty="0">
                <a:solidFill>
                  <a:srgbClr val="404040"/>
                </a:solidFill>
                <a:effectLst/>
                <a:latin typeface="KaTeX_Main"/>
              </a:rPr>
              <a:t>a</a:t>
            </a:r>
            <a:r>
              <a:rPr lang="en-US" sz="1400" b="0" i="0" dirty="0">
                <a:solidFill>
                  <a:srgbClr val="404040"/>
                </a:solidFill>
                <a:effectLst/>
                <a:latin typeface="Inter"/>
              </a:rPr>
              <a:t>): </a:t>
            </a:r>
            <a:r>
              <a:rPr lang="en-US" sz="1400" b="0" i="0" dirty="0">
                <a:solidFill>
                  <a:srgbClr val="404040"/>
                </a:solidFill>
                <a:effectLst/>
                <a:latin typeface="KaTeX_Main"/>
              </a:rPr>
              <a:t>[1.0,2.0]</a:t>
            </a:r>
            <a:endParaRPr lang="en-US" sz="1400" b="0" i="0" dirty="0">
              <a:solidFill>
                <a:srgbClr val="404040"/>
              </a:solidFill>
              <a:effectLst/>
              <a:latin typeface="Inter"/>
            </a:endParaRPr>
          </a:p>
          <a:p>
            <a:pPr algn="l">
              <a:spcBef>
                <a:spcPts val="300"/>
              </a:spcBef>
            </a:pPr>
            <a:r>
              <a:rPr lang="en-US" sz="1400" b="0" i="0" dirty="0">
                <a:solidFill>
                  <a:srgbClr val="404040"/>
                </a:solidFill>
                <a:effectLst/>
                <a:latin typeface="Inter"/>
              </a:rPr>
              <a:t>Positive (</a:t>
            </a:r>
            <a:r>
              <a:rPr lang="en-US" sz="1400" b="0" i="0" dirty="0">
                <a:solidFill>
                  <a:srgbClr val="404040"/>
                </a:solidFill>
                <a:effectLst/>
                <a:latin typeface="KaTeX_Main"/>
              </a:rPr>
              <a:t>p</a:t>
            </a:r>
            <a:r>
              <a:rPr lang="en-US" sz="1400" b="0" i="0" dirty="0">
                <a:solidFill>
                  <a:srgbClr val="404040"/>
                </a:solidFill>
                <a:effectLst/>
                <a:latin typeface="Inter"/>
              </a:rPr>
              <a:t>): </a:t>
            </a:r>
            <a:r>
              <a:rPr lang="en-US" sz="1400" b="0" i="0" dirty="0">
                <a:solidFill>
                  <a:srgbClr val="404040"/>
                </a:solidFill>
                <a:effectLst/>
                <a:latin typeface="KaTeX_Main"/>
              </a:rPr>
              <a:t>[</a:t>
            </a:r>
            <a:r>
              <a:rPr lang="en-US" sz="1400" dirty="0">
                <a:solidFill>
                  <a:srgbClr val="404040"/>
                </a:solidFill>
                <a:latin typeface="KaTeX_Main"/>
              </a:rPr>
              <a:t>1.1,2.2</a:t>
            </a:r>
            <a:r>
              <a:rPr lang="en-US" sz="1400" b="0" i="0" dirty="0">
                <a:solidFill>
                  <a:srgbClr val="404040"/>
                </a:solidFill>
                <a:effectLst/>
                <a:latin typeface="KaTeX_Main"/>
              </a:rPr>
              <a:t>]</a:t>
            </a:r>
            <a:endParaRPr lang="en-US" sz="1400" b="0" i="0" dirty="0">
              <a:solidFill>
                <a:srgbClr val="404040"/>
              </a:solidFill>
              <a:effectLst/>
              <a:latin typeface="Inter"/>
            </a:endParaRPr>
          </a:p>
          <a:p>
            <a:pPr algn="l">
              <a:spcBef>
                <a:spcPts val="300"/>
              </a:spcBef>
            </a:pPr>
            <a:r>
              <a:rPr lang="en-US" sz="1400" b="0" i="0" dirty="0">
                <a:solidFill>
                  <a:srgbClr val="404040"/>
                </a:solidFill>
                <a:effectLst/>
                <a:latin typeface="Inter"/>
              </a:rPr>
              <a:t>Negative (</a:t>
            </a:r>
            <a:r>
              <a:rPr lang="en-US" sz="1400" b="0" i="0" dirty="0">
                <a:solidFill>
                  <a:srgbClr val="404040"/>
                </a:solidFill>
                <a:effectLst/>
                <a:latin typeface="KaTeX_Main"/>
              </a:rPr>
              <a:t>n</a:t>
            </a:r>
            <a:r>
              <a:rPr lang="en-US" sz="1400" b="0" i="0" dirty="0">
                <a:solidFill>
                  <a:srgbClr val="404040"/>
                </a:solidFill>
                <a:effectLst/>
                <a:latin typeface="Inter"/>
              </a:rPr>
              <a:t>): </a:t>
            </a:r>
            <a:r>
              <a:rPr lang="en-US" sz="1400" b="0" i="0" dirty="0">
                <a:solidFill>
                  <a:srgbClr val="404040"/>
                </a:solidFill>
                <a:effectLst/>
                <a:latin typeface="KaTeX_Main"/>
              </a:rPr>
              <a:t>[</a:t>
            </a:r>
            <a:r>
              <a:rPr lang="en-US" sz="1400" dirty="0">
                <a:solidFill>
                  <a:srgbClr val="404040"/>
                </a:solidFill>
                <a:latin typeface="KaTeX_Main"/>
              </a:rPr>
              <a:t>3.0,4.0</a:t>
            </a:r>
            <a:r>
              <a:rPr lang="en-US" sz="1400" b="0" i="0" dirty="0">
                <a:solidFill>
                  <a:srgbClr val="404040"/>
                </a:solidFill>
                <a:effectLst/>
                <a:latin typeface="KaTeX_Main"/>
              </a:rPr>
              <a:t>]</a:t>
            </a:r>
            <a:endParaRPr lang="en-US" sz="1400" b="0" i="0" dirty="0">
              <a:solidFill>
                <a:srgbClr val="404040"/>
              </a:solidFill>
              <a:effectLst/>
              <a:latin typeface="Inter"/>
            </a:endParaRPr>
          </a:p>
          <a:p>
            <a:pPr algn="l">
              <a:spcBef>
                <a:spcPts val="300"/>
              </a:spcBef>
            </a:pPr>
            <a:r>
              <a:rPr lang="en-US" sz="1400" b="0" i="0" dirty="0">
                <a:solidFill>
                  <a:srgbClr val="404040"/>
                </a:solidFill>
                <a:effectLst/>
                <a:latin typeface="Inter"/>
              </a:rPr>
              <a:t>Margin: </a:t>
            </a:r>
            <a:r>
              <a:rPr lang="en-US" sz="1400" dirty="0">
                <a:solidFill>
                  <a:srgbClr val="404040"/>
                </a:solidFill>
                <a:latin typeface="KaTeX_Main"/>
              </a:rPr>
              <a:t>0.5</a:t>
            </a:r>
            <a:endParaRPr lang="en-US" sz="1400" b="0" i="0" dirty="0">
              <a:solidFill>
                <a:srgbClr val="404040"/>
              </a:solidFill>
              <a:effectLst/>
              <a:latin typeface="Inter"/>
            </a:endParaRPr>
          </a:p>
          <a:p>
            <a:pPr algn="l">
              <a:spcBef>
                <a:spcPts val="300"/>
              </a:spcBef>
            </a:pPr>
            <a:endParaRPr lang="en-IN" sz="1400" b="0" i="0" dirty="0">
              <a:solidFill>
                <a:srgbClr val="404040"/>
              </a:solidFill>
              <a:effectLst/>
              <a:latin typeface="Inter"/>
            </a:endParaRPr>
          </a:p>
        </p:txBody>
      </p:sp>
      <p:pic>
        <p:nvPicPr>
          <p:cNvPr id="2" name="Picture 1" descr="A black background with white text&#10;&#10;AI-generated content may be incorrect.">
            <a:extLst>
              <a:ext uri="{FF2B5EF4-FFF2-40B4-BE49-F238E27FC236}">
                <a16:creationId xmlns:a16="http://schemas.microsoft.com/office/drawing/2014/main" id="{AC23B68D-8E89-733D-4811-20490C412FFA}"/>
              </a:ext>
            </a:extLst>
          </p:cNvPr>
          <p:cNvPicPr>
            <a:picLocks noChangeAspect="1"/>
          </p:cNvPicPr>
          <p:nvPr/>
        </p:nvPicPr>
        <p:blipFill>
          <a:blip r:embed="rId3"/>
          <a:stretch>
            <a:fillRect/>
          </a:stretch>
        </p:blipFill>
        <p:spPr>
          <a:xfrm>
            <a:off x="5363986" y="3848982"/>
            <a:ext cx="5034140" cy="1756480"/>
          </a:xfrm>
          <a:prstGeom prst="rect">
            <a:avLst/>
          </a:prstGeom>
        </p:spPr>
      </p:pic>
    </p:spTree>
    <p:extLst>
      <p:ext uri="{BB962C8B-B14F-4D97-AF65-F5344CB8AC3E}">
        <p14:creationId xmlns:p14="http://schemas.microsoft.com/office/powerpoint/2010/main" val="2722683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7BCAD-82A1-6173-E5EA-E57D2B6A064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0089771-85F1-1974-B87A-FBBEEC29EBD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AA079D0C-F001-45D0-89B2-A7D23CC7F116}"/>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CC800EA0-34B5-41AF-D082-FC95603F51F6}"/>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5" name="TextBox 4">
            <a:extLst>
              <a:ext uri="{FF2B5EF4-FFF2-40B4-BE49-F238E27FC236}">
                <a16:creationId xmlns:a16="http://schemas.microsoft.com/office/drawing/2014/main" id="{7EC804A9-5975-C789-C802-81E6D30696AB}"/>
              </a:ext>
            </a:extLst>
          </p:cNvPr>
          <p:cNvSpPr txBox="1"/>
          <p:nvPr/>
        </p:nvSpPr>
        <p:spPr>
          <a:xfrm>
            <a:off x="1098430" y="467112"/>
            <a:ext cx="9655834" cy="5847755"/>
          </a:xfrm>
          <a:prstGeom prst="rect">
            <a:avLst/>
          </a:prstGeom>
          <a:noFill/>
        </p:spPr>
        <p:txBody>
          <a:bodyPr wrap="square" lIns="91440" tIns="45720" rIns="91440" bIns="45720" anchor="t">
            <a:spAutoFit/>
          </a:bodyPr>
          <a:lstStyle/>
          <a:p>
            <a:pPr>
              <a:lnSpc>
                <a:spcPct val="150000"/>
              </a:lnSpc>
            </a:pPr>
            <a:r>
              <a:rPr lang="en-US" sz="1400" b="1" dirty="0">
                <a:latin typeface="Times New Roman"/>
                <a:cs typeface="Times New Roman"/>
              </a:rPr>
              <a:t>Q</a:t>
            </a:r>
            <a:r>
              <a:rPr lang="en-US" sz="1400" b="1" dirty="0">
                <a:latin typeface="Calibri"/>
                <a:ea typeface="Calibri"/>
                <a:cs typeface="Times New Roman"/>
              </a:rPr>
              <a:t>-3:what do you mean by training, testing and validation of data showcase with help of  python programming example?</a:t>
            </a:r>
          </a:p>
          <a:p>
            <a:pPr>
              <a:lnSpc>
                <a:spcPct val="150000"/>
              </a:lnSpc>
            </a:pPr>
            <a:r>
              <a:rPr lang="en-US" sz="1400" dirty="0">
                <a:latin typeface="Calibri"/>
                <a:ea typeface="Calibri"/>
                <a:cs typeface="Times New Roman"/>
              </a:rPr>
              <a:t>Ans</a:t>
            </a:r>
            <a:r>
              <a:rPr lang="en-US" sz="1400" dirty="0">
                <a:latin typeface="Times New Roman"/>
                <a:cs typeface="Times New Roman"/>
              </a:rPr>
              <a:t>: </a:t>
            </a:r>
            <a:r>
              <a:rPr lang="en-US" sz="1400" b="1" dirty="0">
                <a:latin typeface="Calibri"/>
                <a:ea typeface="Calibri"/>
                <a:cs typeface="Times New Roman"/>
              </a:rPr>
              <a:t>Training Data:</a:t>
            </a:r>
          </a:p>
          <a:p>
            <a:pPr marL="285750" indent="-285750">
              <a:lnSpc>
                <a:spcPct val="150000"/>
              </a:lnSpc>
              <a:buFont typeface="Arial" panose="020B0604020202020204" pitchFamily="34" charset="0"/>
              <a:buChar char="•"/>
            </a:pPr>
            <a:r>
              <a:rPr lang="en-US" sz="1400" b="0" i="0" dirty="0">
                <a:solidFill>
                  <a:srgbClr val="273239"/>
                </a:solidFill>
                <a:effectLst/>
                <a:latin typeface="Calibri"/>
                <a:ea typeface="Calibri"/>
                <a:cs typeface="Times New Roman"/>
              </a:rPr>
              <a:t>This is the actual dataset from which a model trains .i.e. the model sees and learns from this data to predict the outcome or to make the right decisions.</a:t>
            </a:r>
          </a:p>
          <a:p>
            <a:pPr marL="285750" indent="-285750">
              <a:lnSpc>
                <a:spcPct val="150000"/>
              </a:lnSpc>
              <a:buFont typeface="Arial" panose="020B0604020202020204" pitchFamily="34" charset="0"/>
              <a:buChar char="•"/>
            </a:pPr>
            <a:r>
              <a:rPr lang="en-US" sz="1400" b="0" i="0" dirty="0">
                <a:solidFill>
                  <a:srgbClr val="273239"/>
                </a:solidFill>
                <a:effectLst/>
                <a:latin typeface="Calibri"/>
                <a:ea typeface="Calibri"/>
                <a:cs typeface="Times New Roman"/>
              </a:rPr>
              <a:t>Most of the training data is collected from several resources and then preprocessed and organized to provide proper performance of the model. </a:t>
            </a:r>
          </a:p>
          <a:p>
            <a:pPr marL="285750" indent="-285750">
              <a:lnSpc>
                <a:spcPct val="150000"/>
              </a:lnSpc>
              <a:buFont typeface="Arial" panose="020B0604020202020204" pitchFamily="34" charset="0"/>
              <a:buChar char="•"/>
            </a:pPr>
            <a:r>
              <a:rPr lang="en-US" sz="1400" b="0" i="0" dirty="0">
                <a:solidFill>
                  <a:srgbClr val="273239"/>
                </a:solidFill>
                <a:effectLst/>
                <a:latin typeface="Calibri"/>
                <a:ea typeface="Calibri"/>
                <a:cs typeface="Times New Roman"/>
              </a:rPr>
              <a:t>Type of training data hugely determines the ability of the model to generalize .i.e. the better the quality and diversity of training data, the better will be the performance of the model. This data is more than 60% of the total data available for the project.</a:t>
            </a:r>
            <a:endParaRPr lang="en-US" sz="1400" dirty="0">
              <a:solidFill>
                <a:srgbClr val="273239"/>
              </a:solidFill>
              <a:latin typeface="Calibri"/>
              <a:ea typeface="Calibri"/>
              <a:cs typeface="Times New Roman"/>
            </a:endParaRPr>
          </a:p>
          <a:p>
            <a:pPr algn="l" fontAlgn="base">
              <a:lnSpc>
                <a:spcPct val="150000"/>
              </a:lnSpc>
              <a:buNone/>
            </a:pPr>
            <a:r>
              <a:rPr lang="en-US" sz="1400" b="1" i="0" dirty="0">
                <a:solidFill>
                  <a:srgbClr val="273239"/>
                </a:solidFill>
                <a:effectLst/>
                <a:latin typeface="Calibri"/>
                <a:ea typeface="Calibri"/>
                <a:cs typeface="Times New Roman"/>
              </a:rPr>
              <a:t>Testing Set</a:t>
            </a:r>
            <a:r>
              <a:rPr lang="en-US" sz="1400" b="1" dirty="0">
                <a:solidFill>
                  <a:srgbClr val="273239"/>
                </a:solidFill>
                <a:latin typeface="Calibri"/>
                <a:ea typeface="Calibri"/>
                <a:cs typeface="Times New Roman"/>
              </a:rPr>
              <a:t>:</a:t>
            </a:r>
            <a:endParaRPr lang="en-US" sz="1400" b="1" i="0" dirty="0">
              <a:solidFill>
                <a:srgbClr val="273239"/>
              </a:solidFill>
              <a:effectLst/>
              <a:latin typeface="Calibri"/>
              <a:ea typeface="Calibri"/>
              <a:cs typeface="Times New Roman" panose="02020603050405020304" pitchFamily="18" charset="0"/>
            </a:endParaRPr>
          </a:p>
          <a:p>
            <a:pPr marL="285750" indent="-285750" algn="l" fontAlgn="base">
              <a:lnSpc>
                <a:spcPct val="150000"/>
              </a:lnSpc>
              <a:spcAft>
                <a:spcPts val="750"/>
              </a:spcAft>
              <a:buFont typeface="Arial" panose="020B0604020202020204" pitchFamily="34" charset="0"/>
              <a:buChar char="•"/>
            </a:pPr>
            <a:r>
              <a:rPr lang="en-US" sz="1400" b="0" i="0" dirty="0">
                <a:solidFill>
                  <a:srgbClr val="273239"/>
                </a:solidFill>
                <a:effectLst/>
                <a:latin typeface="Calibri"/>
                <a:ea typeface="Calibri"/>
                <a:cs typeface="Times New Roman"/>
              </a:rPr>
              <a:t>This dataset is independent of the training set but has a somewhat similar type of probability distribution of classes and is used as a benchmark to evaluate the model, used only after the training of the model is complete. </a:t>
            </a:r>
          </a:p>
          <a:p>
            <a:pPr marL="285750" indent="-285750" algn="l" fontAlgn="base">
              <a:lnSpc>
                <a:spcPct val="150000"/>
              </a:lnSpc>
              <a:spcAft>
                <a:spcPts val="750"/>
              </a:spcAft>
              <a:buFont typeface="Arial" panose="020B0604020202020204" pitchFamily="34" charset="0"/>
              <a:buChar char="•"/>
            </a:pPr>
            <a:r>
              <a:rPr lang="en-US" sz="1400" b="0" i="0" dirty="0">
                <a:solidFill>
                  <a:srgbClr val="273239"/>
                </a:solidFill>
                <a:effectLst/>
                <a:latin typeface="Calibri"/>
                <a:ea typeface="Calibri"/>
                <a:cs typeface="Times New Roman"/>
              </a:rPr>
              <a:t>Testing set is usually a properly organized dataset having all kinds of data for scenarios that the model would probably be facing when used in the real world If the accuracy of the model on training data is greater than that on testing data then the model is said to have overfitting. </a:t>
            </a:r>
          </a:p>
          <a:p>
            <a:pPr marL="285750" indent="-285750" algn="l" fontAlgn="base">
              <a:lnSpc>
                <a:spcPct val="150000"/>
              </a:lnSpc>
              <a:spcAft>
                <a:spcPts val="750"/>
              </a:spcAft>
              <a:buFont typeface="Arial" panose="020B0604020202020204" pitchFamily="34" charset="0"/>
              <a:buChar char="•"/>
            </a:pPr>
            <a:r>
              <a:rPr lang="en-US" sz="1400" b="0" i="0" dirty="0">
                <a:solidFill>
                  <a:srgbClr val="273239"/>
                </a:solidFill>
                <a:effectLst/>
                <a:latin typeface="Calibri"/>
                <a:ea typeface="Calibri"/>
                <a:cs typeface="Times New Roman"/>
              </a:rPr>
              <a:t>This data is approximately 20-25% of the total data available for the project.  </a:t>
            </a:r>
          </a:p>
          <a:p>
            <a:endParaRPr lang="en-IN" dirty="0">
              <a:latin typeface="Times New Roman" panose="02020603050405020304" pitchFamily="18" charset="0"/>
              <a:cs typeface="Times New Roman" panose="02020603050405020304" pitchFamily="18" charset="0"/>
            </a:endParaRPr>
          </a:p>
        </p:txBody>
      </p:sp>
      <p:pic>
        <p:nvPicPr>
          <p:cNvPr id="2" name="4">
            <a:hlinkClick r:id="" action="ppaction://media"/>
            <a:extLst>
              <a:ext uri="{FF2B5EF4-FFF2-40B4-BE49-F238E27FC236}">
                <a16:creationId xmlns:a16="http://schemas.microsoft.com/office/drawing/2014/main" id="{3ED4EEE9-5907-1305-E880-91FC6FA001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5477" y="4932340"/>
            <a:ext cx="417100" cy="490168"/>
          </a:xfrm>
          <a:prstGeom prst="rect">
            <a:avLst/>
          </a:prstGeom>
        </p:spPr>
      </p:pic>
    </p:spTree>
    <p:extLst>
      <p:ext uri="{BB962C8B-B14F-4D97-AF65-F5344CB8AC3E}">
        <p14:creationId xmlns:p14="http://schemas.microsoft.com/office/powerpoint/2010/main" val="208584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61049-D8AF-71A0-8824-4614FD85640A}"/>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D0116F4E-F77E-E7C0-5F32-CBF1741989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28265" y="159038"/>
            <a:ext cx="12191980" cy="6856718"/>
          </a:xfrm>
          <a:prstGeom prst="rect">
            <a:avLst/>
          </a:prstGeom>
        </p:spPr>
      </p:pic>
      <p:sp>
        <p:nvSpPr>
          <p:cNvPr id="11" name="TextBox 10">
            <a:extLst>
              <a:ext uri="{FF2B5EF4-FFF2-40B4-BE49-F238E27FC236}">
                <a16:creationId xmlns:a16="http://schemas.microsoft.com/office/drawing/2014/main" id="{CC05C89D-252A-4DFF-4FA4-11643EDBC99C}"/>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264C8A66-5050-562B-2872-393C962018C1}"/>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sp>
        <p:nvSpPr>
          <p:cNvPr id="5" name="TextBox 4">
            <a:extLst>
              <a:ext uri="{FF2B5EF4-FFF2-40B4-BE49-F238E27FC236}">
                <a16:creationId xmlns:a16="http://schemas.microsoft.com/office/drawing/2014/main" id="{3CDF0284-F698-9200-E670-EDC247B876BF}"/>
              </a:ext>
            </a:extLst>
          </p:cNvPr>
          <p:cNvSpPr txBox="1"/>
          <p:nvPr/>
        </p:nvSpPr>
        <p:spPr>
          <a:xfrm>
            <a:off x="1121434" y="628138"/>
            <a:ext cx="9891623" cy="2962158"/>
          </a:xfrm>
          <a:prstGeom prst="rect">
            <a:avLst/>
          </a:prstGeom>
          <a:noFill/>
        </p:spPr>
        <p:txBody>
          <a:bodyPr wrap="square" lIns="91440" tIns="45720" rIns="91440" bIns="45720" anchor="t">
            <a:spAutoFit/>
          </a:bodyPr>
          <a:lstStyle/>
          <a:p>
            <a:pPr>
              <a:lnSpc>
                <a:spcPct val="150000"/>
              </a:lnSpc>
            </a:pPr>
            <a:r>
              <a:rPr lang="en-US" sz="1400" b="1" i="0" dirty="0">
                <a:solidFill>
                  <a:srgbClr val="273239"/>
                </a:solidFill>
                <a:effectLst/>
                <a:latin typeface="Calibri"/>
                <a:ea typeface="Calibri"/>
                <a:cs typeface="Times New Roman"/>
              </a:rPr>
              <a:t>Validation set:</a:t>
            </a:r>
          </a:p>
          <a:p>
            <a:pPr marL="285750" indent="-285750">
              <a:lnSpc>
                <a:spcPct val="150000"/>
              </a:lnSpc>
              <a:buFont typeface="Arial" panose="020B0604020202020204" pitchFamily="34" charset="0"/>
              <a:buChar char="•"/>
            </a:pPr>
            <a:r>
              <a:rPr lang="en-US" sz="1400" b="0" i="0" dirty="0">
                <a:solidFill>
                  <a:srgbClr val="273239"/>
                </a:solidFill>
                <a:effectLst/>
                <a:latin typeface="Calibri"/>
                <a:ea typeface="Calibri"/>
                <a:cs typeface="Times New Roman"/>
              </a:rPr>
              <a:t>The validation set is used to fine-tune the hyperparameters of the model and is considered a part of the training of the model. </a:t>
            </a:r>
          </a:p>
          <a:p>
            <a:pPr marL="285750" indent="-285750">
              <a:lnSpc>
                <a:spcPct val="150000"/>
              </a:lnSpc>
              <a:buFont typeface="Arial" panose="020B0604020202020204" pitchFamily="34" charset="0"/>
              <a:buChar char="•"/>
            </a:pPr>
            <a:r>
              <a:rPr lang="en-US" sz="1400" b="0" i="0" dirty="0">
                <a:solidFill>
                  <a:srgbClr val="273239"/>
                </a:solidFill>
                <a:effectLst/>
                <a:latin typeface="Calibri"/>
                <a:ea typeface="Calibri"/>
                <a:cs typeface="Times New Roman"/>
              </a:rPr>
              <a:t>Validation dataset can be utilized for regression as well by interrupting training of model when loss of validation dataset becomes greater than loss of training dataset .i.e. reducing bias and variance.</a:t>
            </a:r>
          </a:p>
          <a:p>
            <a:pPr marL="285750" indent="-285750">
              <a:lnSpc>
                <a:spcPct val="150000"/>
              </a:lnSpc>
              <a:buFont typeface="Arial" panose="020B0604020202020204" pitchFamily="34" charset="0"/>
              <a:buChar char="•"/>
            </a:pPr>
            <a:r>
              <a:rPr lang="en-US" sz="1400" b="0" i="0" dirty="0">
                <a:solidFill>
                  <a:srgbClr val="273239"/>
                </a:solidFill>
                <a:effectLst/>
                <a:latin typeface="Calibri"/>
                <a:ea typeface="Calibri"/>
                <a:cs typeface="Times New Roman"/>
              </a:rPr>
              <a:t>This data is approximately 10-15% of the total data available for the project but this can change depending upon the number of hyperparameters .i.e. if model has quite many hyperparameters then using large validation set will give better results. </a:t>
            </a:r>
          </a:p>
          <a:p>
            <a:pPr marL="285750" indent="-285750">
              <a:lnSpc>
                <a:spcPct val="150000"/>
              </a:lnSpc>
              <a:buFont typeface="Arial" panose="020B0604020202020204" pitchFamily="34" charset="0"/>
              <a:buChar char="•"/>
            </a:pPr>
            <a:r>
              <a:rPr lang="en-US" sz="1400" b="0" i="0" dirty="0">
                <a:solidFill>
                  <a:srgbClr val="273239"/>
                </a:solidFill>
                <a:effectLst/>
                <a:latin typeface="Calibri"/>
                <a:ea typeface="Calibri"/>
                <a:cs typeface="Times New Roman"/>
              </a:rPr>
              <a:t>Now, whenever the accuracy of model on validation data is greater than that on training data then the model is said</a:t>
            </a:r>
            <a:r>
              <a:rPr lang="en-US" sz="1400" dirty="0">
                <a:solidFill>
                  <a:srgbClr val="273239"/>
                </a:solidFill>
                <a:latin typeface="Calibri"/>
                <a:ea typeface="Calibri"/>
                <a:cs typeface="Times New Roman"/>
              </a:rPr>
              <a:t>.</a:t>
            </a:r>
          </a:p>
          <a:p>
            <a:pPr>
              <a:lnSpc>
                <a:spcPct val="150000"/>
              </a:lnSpc>
            </a:pPr>
            <a:endParaRPr lang="en-US" sz="1400" b="0" i="0" dirty="0">
              <a:solidFill>
                <a:srgbClr val="273239"/>
              </a:solidFill>
              <a:effectLst/>
              <a:latin typeface="Times New Roman" panose="02020603050405020304" pitchFamily="18" charset="0"/>
              <a:cs typeface="Times New Roman" panose="02020603050405020304" pitchFamily="18" charset="0"/>
            </a:endParaRPr>
          </a:p>
          <a:p>
            <a:pPr>
              <a:lnSpc>
                <a:spcPct val="150000"/>
              </a:lnSpc>
            </a:pPr>
            <a:endParaRPr lang="en-IN" sz="1400" b="0"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8571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9E79C-4F39-1477-18A0-249CA8B2300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E9D44989-3270-8901-25FD-B5FDA8B953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B8B2ACF2-FB99-8FE1-B584-571995C1303E}"/>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E9025D1B-2B0B-33AB-ECED-ABC44788E207}"/>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pic>
        <p:nvPicPr>
          <p:cNvPr id="10" name="Picture 9">
            <a:extLst>
              <a:ext uri="{FF2B5EF4-FFF2-40B4-BE49-F238E27FC236}">
                <a16:creationId xmlns:a16="http://schemas.microsoft.com/office/drawing/2014/main" id="{F70CADF9-1943-E037-61B0-67E04E1FC15F}"/>
              </a:ext>
            </a:extLst>
          </p:cNvPr>
          <p:cNvPicPr>
            <a:picLocks noChangeAspect="1"/>
          </p:cNvPicPr>
          <p:nvPr/>
        </p:nvPicPr>
        <p:blipFill>
          <a:blip r:embed="rId3"/>
          <a:stretch>
            <a:fillRect/>
          </a:stretch>
        </p:blipFill>
        <p:spPr>
          <a:xfrm>
            <a:off x="1216678" y="564234"/>
            <a:ext cx="9264063" cy="5078083"/>
          </a:xfrm>
          <a:prstGeom prst="rect">
            <a:avLst/>
          </a:prstGeom>
        </p:spPr>
      </p:pic>
    </p:spTree>
    <p:extLst>
      <p:ext uri="{BB962C8B-B14F-4D97-AF65-F5344CB8AC3E}">
        <p14:creationId xmlns:p14="http://schemas.microsoft.com/office/powerpoint/2010/main" val="417902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4B7DB-A3E3-5F5C-FDD2-869C26413E85}"/>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DF510DD-1483-2767-F09F-A92D1F66CD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43132" y="-70606"/>
            <a:ext cx="12191980" cy="6856718"/>
          </a:xfrm>
          <a:prstGeom prst="rect">
            <a:avLst/>
          </a:prstGeom>
        </p:spPr>
      </p:pic>
      <p:sp>
        <p:nvSpPr>
          <p:cNvPr id="11" name="TextBox 10">
            <a:extLst>
              <a:ext uri="{FF2B5EF4-FFF2-40B4-BE49-F238E27FC236}">
                <a16:creationId xmlns:a16="http://schemas.microsoft.com/office/drawing/2014/main" id="{69DEB74E-944D-3A28-26A9-2D50E219F933}"/>
              </a:ext>
            </a:extLst>
          </p:cNvPr>
          <p:cNvSpPr txBox="1"/>
          <p:nvPr/>
        </p:nvSpPr>
        <p:spPr>
          <a:xfrm>
            <a:off x="838200" y="3524250"/>
            <a:ext cx="1962150" cy="32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8D17B38E-DE8D-72CA-9A42-DEFAC075AB67}"/>
              </a:ext>
            </a:extLst>
          </p:cNvPr>
          <p:cNvSpPr txBox="1"/>
          <p:nvPr/>
        </p:nvSpPr>
        <p:spPr>
          <a:xfrm>
            <a:off x="2949315" y="1441767"/>
            <a:ext cx="7723682" cy="1323439"/>
          </a:xfrm>
          <a:prstGeom prst="rect">
            <a:avLst/>
          </a:prstGeom>
          <a:noFill/>
        </p:spPr>
        <p:txBody>
          <a:bodyPr wrap="square">
            <a:spAutoFit/>
          </a:bodyPr>
          <a:lstStyle/>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a:p>
            <a:pPr algn="ctr"/>
            <a:endParaRPr lang="en-IN" sz="2000" i="1" u="sng">
              <a:solidFill>
                <a:srgbClr val="E06666"/>
              </a:solidFill>
              <a:latin typeface="Georgia" panose="02040502050405020303" pitchFamily="18" charset="0"/>
            </a:endParaRPr>
          </a:p>
        </p:txBody>
      </p:sp>
      <p:pic>
        <p:nvPicPr>
          <p:cNvPr id="5" name="Picture 4">
            <a:extLst>
              <a:ext uri="{FF2B5EF4-FFF2-40B4-BE49-F238E27FC236}">
                <a16:creationId xmlns:a16="http://schemas.microsoft.com/office/drawing/2014/main" id="{87D9D468-1DBC-F6F7-F990-A84564B6DC55}"/>
              </a:ext>
            </a:extLst>
          </p:cNvPr>
          <p:cNvPicPr>
            <a:picLocks noChangeAspect="1"/>
          </p:cNvPicPr>
          <p:nvPr/>
        </p:nvPicPr>
        <p:blipFill>
          <a:blip r:embed="rId3"/>
          <a:stretch>
            <a:fillRect/>
          </a:stretch>
        </p:blipFill>
        <p:spPr>
          <a:xfrm>
            <a:off x="1049306" y="1011240"/>
            <a:ext cx="9897856" cy="2972215"/>
          </a:xfrm>
          <a:prstGeom prst="rect">
            <a:avLst/>
          </a:prstGeom>
        </p:spPr>
      </p:pic>
    </p:spTree>
    <p:extLst>
      <p:ext uri="{BB962C8B-B14F-4D97-AF65-F5344CB8AC3E}">
        <p14:creationId xmlns:p14="http://schemas.microsoft.com/office/powerpoint/2010/main" val="3233378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2737</Words>
  <Application>Microsoft Office PowerPoint</Application>
  <PresentationFormat>Widescreen</PresentationFormat>
  <Paragraphs>289</Paragraphs>
  <Slides>22</Slides>
  <Notes>3</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Deepali Soni</dc:creator>
  <cp:lastModifiedBy>Deepali Soni</cp:lastModifiedBy>
  <cp:revision>143</cp:revision>
  <dcterms:created xsi:type="dcterms:W3CDTF">2025-03-10T15:06:19Z</dcterms:created>
  <dcterms:modified xsi:type="dcterms:W3CDTF">2025-04-08T18:30:30Z</dcterms:modified>
</cp:coreProperties>
</file>